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drawings/drawing2.xml" ContentType="application/vnd.openxmlformats-officedocument.drawingml.chartshap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92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88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4" r:id="rId25"/>
    <p:sldId id="293" r:id="rId26"/>
    <p:sldId id="286" r:id="rId27"/>
    <p:sldId id="290" r:id="rId28"/>
    <p:sldId id="29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-787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2.xlsx"/><Relationship Id="rId4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3.xlsx"/><Relationship Id="rId4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278078645146738E-2"/>
          <c:y val="6.5287328631184222E-2"/>
          <c:w val="0.88358154891272078"/>
          <c:h val="0.791337489079806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电动自行车用锂电池市场空间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2024E</c:v>
                </c:pt>
                <c:pt idx="3">
                  <c:v>2025E</c:v>
                </c:pt>
                <c:pt idx="4">
                  <c:v>2026E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50</c:v>
                </c:pt>
                <c:pt idx="1">
                  <c:v>80</c:v>
                </c:pt>
                <c:pt idx="2">
                  <c:v>120</c:v>
                </c:pt>
                <c:pt idx="3">
                  <c:v>160</c:v>
                </c:pt>
                <c:pt idx="4">
                  <c:v>200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DD1-4451-A1C0-F180AD87BF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 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2024E</c:v>
                </c:pt>
                <c:pt idx="3">
                  <c:v>2025E</c:v>
                </c:pt>
                <c:pt idx="4">
                  <c:v>2026E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DD1-4451-A1C0-F180AD87BF8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51277824"/>
        <c:axId val="51631616"/>
      </c:barChart>
      <c:lineChart>
        <c:grouping val="stack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同比增速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2024E</c:v>
                </c:pt>
                <c:pt idx="3">
                  <c:v>2025E</c:v>
                </c:pt>
                <c:pt idx="4">
                  <c:v>2026E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70</c:v>
                </c:pt>
                <c:pt idx="1">
                  <c:v>40</c:v>
                </c:pt>
                <c:pt idx="2">
                  <c:v>50</c:v>
                </c:pt>
                <c:pt idx="3">
                  <c:v>60</c:v>
                </c:pt>
                <c:pt idx="4">
                  <c:v>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8DD1-4451-A1C0-F180AD87BF8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2152192"/>
        <c:axId val="51633536"/>
      </c:lineChart>
      <c:catAx>
        <c:axId val="51277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631616"/>
        <c:crosses val="autoZero"/>
        <c:auto val="1"/>
        <c:lblAlgn val="ctr"/>
        <c:lblOffset val="100"/>
        <c:noMultiLvlLbl val="0"/>
      </c:catAx>
      <c:valAx>
        <c:axId val="5163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277824"/>
        <c:crosses val="autoZero"/>
        <c:crossBetween val="between"/>
      </c:valAx>
      <c:valAx>
        <c:axId val="5163353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152192"/>
        <c:crosses val="max"/>
        <c:crossBetween val="between"/>
      </c:valAx>
      <c:catAx>
        <c:axId val="521521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633536"/>
        <c:crossesAt val="0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30"/>
      <c:rotY val="0"/>
      <c:rAngAx val="0"/>
      <c:perspective val="30"/>
    </c:view3D>
    <c:floor>
      <c:thickness val="0"/>
      <c:spPr>
        <a:noFill/>
        <a:ln w="6350" cap="flat" cmpd="sng" algn="ctr">
          <a:solidFill>
            <a:schemeClr val="tx1">
              <a:tint val="75000"/>
            </a:schemeClr>
          </a:solidFill>
          <a:prstDash val="solid"/>
          <a:round/>
        </a:ln>
        <a:effectLst/>
        <a:sp3d contourW="6350">
          <a:contourClr>
            <a:schemeClr val="tx1">
              <a:tint val="7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4961873730799503E-2"/>
          <c:y val="0"/>
          <c:w val="0.80137049084835532"/>
          <c:h val="0.97697460108640888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p3d/>
            </c:spPr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p3d/>
            </c:spPr>
          </c:dPt>
          <c:cat>
            <c:strRef>
              <c:f>Sheet2!$A$1:$A$3</c:f>
              <c:strCache>
                <c:ptCount val="3"/>
                <c:pt idx="0">
                  <c:v>投资人</c:v>
                </c:pt>
                <c:pt idx="1">
                  <c:v>团队成员</c:v>
                </c:pt>
                <c:pt idx="2">
                  <c:v>项目负责人</c:v>
                </c:pt>
              </c:strCache>
            </c:strRef>
          </c:cat>
          <c:val>
            <c:numRef>
              <c:f>Sheet2!$B$1:$B$3</c:f>
              <c:numCache>
                <c:formatCode>0%</c:formatCode>
                <c:ptCount val="3"/>
                <c:pt idx="0">
                  <c:v>0.1</c:v>
                </c:pt>
                <c:pt idx="1">
                  <c:v>0.39</c:v>
                </c:pt>
                <c:pt idx="2">
                  <c:v>0.51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618-426F-90B2-43A2D43D0A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392057764313097"/>
          <c:y val="0.46170710200833076"/>
          <c:w val="0.15884828737781503"/>
          <c:h val="0.20716912035450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  <c:perspective val="30"/>
    </c:view3D>
    <c:floor>
      <c:thickness val="0"/>
      <c:spPr>
        <a:noFill/>
        <a:ln w="6350" cap="flat" cmpd="sng" algn="ctr">
          <a:solidFill>
            <a:schemeClr val="tx1">
              <a:tint val="75000"/>
            </a:schemeClr>
          </a:solidFill>
          <a:prstDash val="solid"/>
          <a:round/>
        </a:ln>
        <a:effectLst/>
        <a:sp3d contourW="6350">
          <a:contourClr>
            <a:schemeClr val="tx1">
              <a:tint val="7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4.6827901022609197E-2"/>
          <c:w val="0.79904742484269398"/>
          <c:h val="0.95317209897739097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E86B-4F34-84C8-38531D42AD92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86B-4F34-84C8-38531D42AD92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E86B-4F34-84C8-38531D42AD92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86B-4F34-84C8-38531D42AD92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E86B-4F34-84C8-38531D42AD92}"/>
              </c:ext>
            </c:extLst>
          </c:dPt>
          <c:cat>
            <c:strRef>
              <c:f>Sheet1!$A$1:$A$5</c:f>
              <c:strCache>
                <c:ptCount val="5"/>
                <c:pt idx="0">
                  <c:v>融资构成图</c:v>
                </c:pt>
                <c:pt idx="1">
                  <c:v>自筹</c:v>
                </c:pt>
                <c:pt idx="2">
                  <c:v>借款</c:v>
                </c:pt>
                <c:pt idx="3">
                  <c:v>补助</c:v>
                </c:pt>
                <c:pt idx="4">
                  <c:v>风投</c:v>
                </c:pt>
              </c:strCache>
            </c:strRef>
          </c:cat>
          <c:val>
            <c:numRef>
              <c:f>Sheet1!$B$1:$B$5</c:f>
              <c:numCache>
                <c:formatCode>0%</c:formatCode>
                <c:ptCount val="5"/>
                <c:pt idx="1">
                  <c:v>0.45</c:v>
                </c:pt>
                <c:pt idx="2">
                  <c:v>0.3</c:v>
                </c:pt>
                <c:pt idx="3">
                  <c:v>0.1</c:v>
                </c:pt>
                <c:pt idx="4">
                  <c:v>0.15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E86B-4F34-84C8-38531D42AD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79461911727501511"/>
          <c:y val="0.34899262125855224"/>
          <c:w val="0.159025576788627"/>
          <c:h val="0.2836732595366309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0.62401</cdr:x>
      <cdr:y>0.14607</cdr:y>
    </cdr:from>
    <cdr:to>
      <cdr:x>0.9299</cdr:x>
      <cdr:y>0.41107</cdr:y>
    </cdr:to>
    <cdr:sp macro="" textlink="">
      <cdr:nvSpPr>
        <cdr:cNvPr id="4" name="圆角矩形标注 3"/>
        <cdr:cNvSpPr/>
      </cdr:nvSpPr>
      <cdr:spPr>
        <a:xfrm xmlns:a="http://schemas.openxmlformats.org/drawingml/2006/main">
          <a:off x="3693813" y="683646"/>
          <a:ext cx="1810693" cy="1240324"/>
        </a:xfrm>
        <a:prstGeom xmlns:a="http://schemas.openxmlformats.org/drawingml/2006/main" prst="wedgeRoundRectCallout">
          <a:avLst/>
        </a:prstGeom>
        <a:solidFill xmlns:a="http://schemas.openxmlformats.org/drawingml/2006/main">
          <a:schemeClr val="accent1"/>
        </a:solidFill>
        <a:ln xmlns:a="http://schemas.openxmlformats.org/drawingml/2006/main" w="12700" cap="flat" cmpd="sng" algn="ctr">
          <a:noFill/>
          <a:prstDash val="solid"/>
          <a:miter lim="800000"/>
        </a:ln>
        <a:effectLst xmlns:a="http://schemas.openxmlformats.org/drawingml/2006/main"/>
        <a:extLst xmlns:a="http://schemas.openxmlformats.org/drawingml/2006/main">
          <a:ext uri="{91240B29-F687-4F45-9708-019B960494DF}">
            <a14:hiddenLine xmlns:a14="http://schemas.microsoft.com/office/drawing/2010/main"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r>
            <a:rPr lang="zh-CN" altLang="en-US" sz="1400" b="1" dirty="0">
              <a:solidFill>
                <a:schemeClr val="accent4">
                  <a:lumMod val="60000"/>
                  <a:lumOff val="40000"/>
                </a:schemeClr>
              </a:solidFill>
            </a:rPr>
            <a:t>蓝美玲、周正凯、周理铜、刘子霖、王术玮：</a:t>
          </a:r>
          <a:r>
            <a:rPr lang="en-US" altLang="zh-CN" sz="1400" b="1" dirty="0">
              <a:solidFill>
                <a:schemeClr val="accent4">
                  <a:lumMod val="60000"/>
                  <a:lumOff val="40000"/>
                </a:schemeClr>
              </a:solidFill>
            </a:rPr>
            <a:t>39%</a:t>
          </a:r>
          <a:endParaRPr lang="zh-CN" sz="1400" b="1" dirty="0">
            <a:solidFill>
              <a:schemeClr val="accent4">
                <a:lumMod val="60000"/>
                <a:lumOff val="40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0.09219</cdr:x>
      <cdr:y>0.04658</cdr:y>
    </cdr:from>
    <cdr:to>
      <cdr:x>0.3054</cdr:x>
      <cdr:y>0.20593</cdr:y>
    </cdr:to>
    <cdr:sp macro="" textlink="">
      <cdr:nvSpPr>
        <cdr:cNvPr id="2" name="圆角矩形标注 1"/>
        <cdr:cNvSpPr/>
      </cdr:nvSpPr>
      <cdr:spPr>
        <a:xfrm xmlns:a="http://schemas.openxmlformats.org/drawingml/2006/main">
          <a:off x="579387" y="172017"/>
          <a:ext cx="1339913" cy="588474"/>
        </a:xfrm>
        <a:prstGeom xmlns:a="http://schemas.openxmlformats.org/drawingml/2006/main" prst="wedgeRoundRectCallout">
          <a:avLst/>
        </a:prstGeom>
        <a:solidFill xmlns:a="http://schemas.openxmlformats.org/drawingml/2006/main">
          <a:schemeClr val="accent1"/>
        </a:solidFill>
        <a:ln xmlns:a="http://schemas.openxmlformats.org/drawingml/2006/main" w="12700" cap="flat" cmpd="sng" algn="ctr">
          <a:noFill/>
          <a:prstDash val="solid"/>
          <a:miter lim="800000"/>
        </a:ln>
        <a:effectLst xmlns:a="http://schemas.openxmlformats.org/drawingml/2006/main"/>
        <a:extLst xmlns:a="http://schemas.openxmlformats.org/drawingml/2006/main">
          <a:ext uri="{91240B29-F687-4F45-9708-019B960494DF}">
            <a14:hiddenLine xmlns:a14="http://schemas.microsoft.com/office/drawing/2010/main"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r>
            <a:rPr lang="zh-CN" altLang="en-US" sz="1400" b="1" dirty="0">
              <a:solidFill>
                <a:schemeClr val="accent6">
                  <a:lumMod val="60000"/>
                  <a:lumOff val="40000"/>
                </a:schemeClr>
              </a:solidFill>
            </a:rPr>
            <a:t>郭迪欢：</a:t>
          </a:r>
          <a:r>
            <a:rPr lang="en-US" altLang="zh-CN" sz="1400" b="1" dirty="0">
              <a:solidFill>
                <a:schemeClr val="accent6">
                  <a:lumMod val="60000"/>
                  <a:lumOff val="40000"/>
                </a:schemeClr>
              </a:solidFill>
            </a:rPr>
            <a:t>51%</a:t>
          </a:r>
          <a:endParaRPr lang="zh-CN" sz="1400" b="1" dirty="0">
            <a:solidFill>
              <a:schemeClr val="accent6">
                <a:lumMod val="60000"/>
                <a:lumOff val="40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0.42929</cdr:x>
      <cdr:y>0.02156</cdr:y>
    </cdr:from>
    <cdr:to>
      <cdr:x>0.60216</cdr:x>
      <cdr:y>0.19612</cdr:y>
    </cdr:to>
    <cdr:sp macro="" textlink="">
      <cdr:nvSpPr>
        <cdr:cNvPr id="3" name="圆角矩形标注 2"/>
        <cdr:cNvSpPr/>
      </cdr:nvSpPr>
      <cdr:spPr>
        <a:xfrm xmlns:a="http://schemas.openxmlformats.org/drawingml/2006/main">
          <a:off x="2697898" y="79622"/>
          <a:ext cx="1086416" cy="644655"/>
        </a:xfrm>
        <a:prstGeom xmlns:a="http://schemas.openxmlformats.org/drawingml/2006/main" prst="wedgeRoundRectCallout">
          <a:avLst/>
        </a:prstGeom>
        <a:solidFill xmlns:a="http://schemas.openxmlformats.org/drawingml/2006/main">
          <a:schemeClr val="accent1"/>
        </a:solidFill>
        <a:ln xmlns:a="http://schemas.openxmlformats.org/drawingml/2006/main" w="12700" cap="flat" cmpd="sng" algn="ctr">
          <a:noFill/>
          <a:prstDash val="solid"/>
          <a:miter lim="800000"/>
        </a:ln>
        <a:effectLst xmlns:a="http://schemas.openxmlformats.org/drawingml/2006/main"/>
        <a:extLst xmlns:a="http://schemas.openxmlformats.org/drawingml/2006/main">
          <a:ext uri="{91240B29-F687-4F45-9708-019B960494DF}">
            <a14:hiddenLine xmlns:a14="http://schemas.microsoft.com/office/drawing/2010/main"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r>
            <a:rPr lang="zh-CN" altLang="en-US" sz="1400" b="1" dirty="0">
              <a:solidFill>
                <a:schemeClr val="accent2"/>
              </a:solidFill>
            </a:rPr>
            <a:t>天使投资：</a:t>
          </a:r>
          <a:r>
            <a:rPr lang="en-US" altLang="zh-CN" sz="1400" b="1" dirty="0">
              <a:solidFill>
                <a:schemeClr val="accent2"/>
              </a:solidFill>
            </a:rPr>
            <a:t>10%</a:t>
          </a:r>
          <a:endParaRPr lang="zh-CN" sz="1400" b="1" dirty="0">
            <a:solidFill>
              <a:schemeClr val="accent2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0.13165</cdr:x>
      <cdr:y>0.16978</cdr:y>
    </cdr:from>
    <cdr:to>
      <cdr:x>0.46333</cdr:x>
      <cdr:y>0.29881</cdr:y>
    </cdr:to>
    <cdr:sp macro="" textlink="">
      <cdr:nvSpPr>
        <cdr:cNvPr id="2" name="云形标注 1"/>
        <cdr:cNvSpPr/>
      </cdr:nvSpPr>
      <cdr:spPr>
        <a:xfrm xmlns:a="http://schemas.openxmlformats.org/drawingml/2006/main">
          <a:off x="697141" y="905350"/>
          <a:ext cx="1756382" cy="688052"/>
        </a:xfrm>
        <a:prstGeom xmlns:a="http://schemas.openxmlformats.org/drawingml/2006/main" prst="cloudCallout">
          <a:avLst/>
        </a:prstGeom>
        <a:ln xmlns:a="http://schemas.openxmlformats.org/drawingml/2006/main"/>
      </cdr:spPr>
      <cdr:style>
        <a:lnRef xmlns:a="http://schemas.openxmlformats.org/drawingml/2006/main" idx="1">
          <a:schemeClr val="accent5"/>
        </a:lnRef>
        <a:fillRef xmlns:a="http://schemas.openxmlformats.org/drawingml/2006/main" idx="2">
          <a:schemeClr val="accent5"/>
        </a:fillRef>
        <a:effectRef xmlns:a="http://schemas.openxmlformats.org/drawingml/2006/main" idx="1">
          <a:schemeClr val="accent5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r>
            <a:rPr lang="zh-CN" altLang="en-US" sz="1600" dirty="0">
              <a:solidFill>
                <a:schemeClr val="accent2">
                  <a:lumMod val="75000"/>
                </a:schemeClr>
              </a:solidFill>
            </a:rPr>
            <a:t>偿还长期贷款的利息</a:t>
          </a:r>
          <a:endParaRPr lang="zh-CN" sz="1600" dirty="0">
            <a:solidFill>
              <a:schemeClr val="accent2">
                <a:lumMod val="7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</cdr:x>
      <cdr:y>0.32598</cdr:y>
    </cdr:from>
    <cdr:to>
      <cdr:x>0.21884</cdr:x>
      <cdr:y>0.42784</cdr:y>
    </cdr:to>
    <cdr:sp macro="" textlink="">
      <cdr:nvSpPr>
        <cdr:cNvPr id="3" name="云形标注 2"/>
        <cdr:cNvSpPr/>
      </cdr:nvSpPr>
      <cdr:spPr>
        <a:xfrm xmlns:a="http://schemas.openxmlformats.org/drawingml/2006/main">
          <a:off x="0" y="1738285"/>
          <a:ext cx="1158848" cy="543168"/>
        </a:xfrm>
        <a:prstGeom xmlns:a="http://schemas.openxmlformats.org/drawingml/2006/main" prst="cloudCallout">
          <a:avLst/>
        </a:prstGeom>
        <a:ln xmlns:a="http://schemas.openxmlformats.org/drawingml/2006/main"/>
      </cdr:spPr>
      <cdr:style>
        <a:lnRef xmlns:a="http://schemas.openxmlformats.org/drawingml/2006/main" idx="1">
          <a:schemeClr val="accent5"/>
        </a:lnRef>
        <a:fillRef xmlns:a="http://schemas.openxmlformats.org/drawingml/2006/main" idx="2">
          <a:schemeClr val="accent5"/>
        </a:fillRef>
        <a:effectRef xmlns:a="http://schemas.openxmlformats.org/drawingml/2006/main" idx="1">
          <a:schemeClr val="accent5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r>
            <a:rPr lang="zh-CN" altLang="en-US" sz="1400" dirty="0">
              <a:solidFill>
                <a:schemeClr val="accent4">
                  <a:lumMod val="75000"/>
                </a:schemeClr>
              </a:solidFill>
            </a:rPr>
            <a:t>扩大规模</a:t>
          </a:r>
          <a:endParaRPr lang="zh-CN" sz="1400" dirty="0">
            <a:solidFill>
              <a:schemeClr val="accent4">
                <a:lumMod val="7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0.47102</cdr:x>
      <cdr:y>0.15789</cdr:y>
    </cdr:from>
    <cdr:to>
      <cdr:x>0.90785</cdr:x>
      <cdr:y>0.382</cdr:y>
    </cdr:to>
    <cdr:sp macro="" textlink="">
      <cdr:nvSpPr>
        <cdr:cNvPr id="4" name="云形标注 3"/>
        <cdr:cNvSpPr/>
      </cdr:nvSpPr>
      <cdr:spPr>
        <a:xfrm xmlns:a="http://schemas.openxmlformats.org/drawingml/2006/main">
          <a:off x="2494245" y="841947"/>
          <a:ext cx="2313194" cy="1195065"/>
        </a:xfrm>
        <a:prstGeom xmlns:a="http://schemas.openxmlformats.org/drawingml/2006/main" prst="cloudCallout">
          <a:avLst/>
        </a:prstGeom>
        <a:ln xmlns:a="http://schemas.openxmlformats.org/drawingml/2006/main"/>
      </cdr:spPr>
      <cdr:style>
        <a:lnRef xmlns:a="http://schemas.openxmlformats.org/drawingml/2006/main" idx="1">
          <a:schemeClr val="accent5"/>
        </a:lnRef>
        <a:fillRef xmlns:a="http://schemas.openxmlformats.org/drawingml/2006/main" idx="2">
          <a:schemeClr val="accent5"/>
        </a:fillRef>
        <a:effectRef xmlns:a="http://schemas.openxmlformats.org/drawingml/2006/main" idx="1">
          <a:schemeClr val="accent5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r>
            <a:rPr lang="zh-CN" altLang="en-US" sz="1800" dirty="0">
              <a:solidFill>
                <a:schemeClr val="accent4"/>
              </a:solidFill>
            </a:rPr>
            <a:t>用于</a:t>
          </a:r>
          <a:r>
            <a:rPr lang="en-US" altLang="zh-CN" sz="1800" dirty="0">
              <a:solidFill>
                <a:schemeClr val="accent4"/>
              </a:solidFill>
            </a:rPr>
            <a:t>E</a:t>
          </a:r>
          <a:r>
            <a:rPr lang="zh-CN" altLang="en-US" sz="1800" dirty="0">
              <a:solidFill>
                <a:schemeClr val="accent4"/>
              </a:solidFill>
            </a:rPr>
            <a:t>站的建设以及购买原材料</a:t>
          </a:r>
          <a:endParaRPr lang="zh-CN" sz="1800" dirty="0">
            <a:solidFill>
              <a:schemeClr val="accent4"/>
            </a:solidFill>
          </a:endParaRPr>
        </a:p>
      </cdr:txBody>
    </cdr:sp>
  </cdr:relSizeAnchor>
  <cdr:relSizeAnchor xmlns:cdr="http://schemas.openxmlformats.org/drawingml/2006/chartDrawing">
    <cdr:from>
      <cdr:x>0.07181</cdr:x>
      <cdr:y>0.44822</cdr:y>
    </cdr:from>
    <cdr:to>
      <cdr:x>0.45136</cdr:x>
      <cdr:y>0.60212</cdr:y>
    </cdr:to>
    <cdr:sp macro="" textlink="">
      <cdr:nvSpPr>
        <cdr:cNvPr id="5" name="云形标注 4"/>
        <cdr:cNvSpPr/>
      </cdr:nvSpPr>
      <cdr:spPr>
        <a:xfrm xmlns:a="http://schemas.openxmlformats.org/drawingml/2006/main">
          <a:off x="380263" y="2390129"/>
          <a:ext cx="2009874" cy="820670"/>
        </a:xfrm>
        <a:prstGeom xmlns:a="http://schemas.openxmlformats.org/drawingml/2006/main" prst="cloudCallout">
          <a:avLst/>
        </a:prstGeom>
        <a:ln xmlns:a="http://schemas.openxmlformats.org/drawingml/2006/main"/>
      </cdr:spPr>
      <cdr:style>
        <a:lnRef xmlns:a="http://schemas.openxmlformats.org/drawingml/2006/main" idx="1">
          <a:schemeClr val="accent5"/>
        </a:lnRef>
        <a:fillRef xmlns:a="http://schemas.openxmlformats.org/drawingml/2006/main" idx="2">
          <a:schemeClr val="accent5"/>
        </a:fillRef>
        <a:effectRef xmlns:a="http://schemas.openxmlformats.org/drawingml/2006/main" idx="1">
          <a:schemeClr val="accent5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r>
            <a: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</a:rPr>
            <a:t>用于技术的研发以及工人工资的发放</a:t>
          </a:r>
          <a:endParaRPr lang="zh-CN" sz="1400" dirty="0">
            <a:solidFill>
              <a:schemeClr val="accent6">
                <a:lumMod val="60000"/>
                <a:lumOff val="40000"/>
              </a:schemeClr>
            </a:solidFill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841257A-2EF9-08D9-9874-268CA51FB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C0A09818-825B-88D3-E2D7-30EBFC84D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6417629-EA00-C0C1-A489-FD770F810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982ED-BF3A-448F-A38F-42C7AB7BC11D}" type="datetimeFigureOut">
              <a:rPr lang="zh-CN" altLang="en-US" smtClean="0"/>
              <a:t>2023/7/4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5C33012-96E3-62C7-74AD-C8326C53C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22C1595-58AB-ED5D-C263-353E24CA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314C-58A8-43C6-BCA3-C78BCDB53A0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36722B1F-38E4-110F-543B-B341DD7B54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箭头: 五边形 8">
            <a:extLst>
              <a:ext uri="{FF2B5EF4-FFF2-40B4-BE49-F238E27FC236}">
                <a16:creationId xmlns="" xmlns:a16="http://schemas.microsoft.com/office/drawing/2014/main" id="{EE30D82A-C6A9-9B0E-6DB8-5E3D2C45B7FB}"/>
              </a:ext>
            </a:extLst>
          </p:cNvPr>
          <p:cNvSpPr/>
          <p:nvPr userDrawn="1"/>
        </p:nvSpPr>
        <p:spPr>
          <a:xfrm>
            <a:off x="0" y="0"/>
            <a:ext cx="2762451" cy="625642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30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11819179-0C50-20E3-B263-4A910661D4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94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83F39EBA-3755-ABAA-82E1-389DBB3E5D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-52000"/>
                    </a14:imgEffect>
                    <a14:imgEffect>
                      <a14:saturation sat="144000"/>
                    </a14:imgEffect>
                    <a14:imgEffect>
                      <a14:brightnessContrast bright="10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15" t="6774" r="23862" b="7371"/>
          <a:stretch/>
        </p:blipFill>
        <p:spPr>
          <a:xfrm>
            <a:off x="351633" y="2305110"/>
            <a:ext cx="4582815" cy="4552890"/>
          </a:xfrm>
          <a:prstGeom prst="roundRect">
            <a:avLst>
              <a:gd name="adj" fmla="val 8594"/>
            </a:avLst>
          </a:prstGeom>
          <a:solidFill>
            <a:schemeClr val="accent1">
              <a:lumMod val="20000"/>
              <a:lumOff val="80000"/>
              <a:alpha val="7000"/>
            </a:schemeClr>
          </a:solidFill>
          <a:ln>
            <a:noFill/>
          </a:ln>
          <a:effectLst>
            <a:glow rad="1905000">
              <a:schemeClr val="accent1">
                <a:alpha val="0"/>
              </a:schemeClr>
            </a:glow>
            <a:outerShdw blurRad="1270000" dir="5400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  <a:softEdge rad="215900"/>
          </a:effectLst>
        </p:spPr>
      </p:pic>
      <p:sp>
        <p:nvSpPr>
          <p:cNvPr id="5" name="箭头: 五边形 4">
            <a:extLst>
              <a:ext uri="{FF2B5EF4-FFF2-40B4-BE49-F238E27FC236}">
                <a16:creationId xmlns="" xmlns:a16="http://schemas.microsoft.com/office/drawing/2014/main" id="{BEB6D2E3-78E9-94ED-75C3-8AC37E020F9D}"/>
              </a:ext>
            </a:extLst>
          </p:cNvPr>
          <p:cNvSpPr/>
          <p:nvPr userDrawn="1"/>
        </p:nvSpPr>
        <p:spPr>
          <a:xfrm>
            <a:off x="0" y="0"/>
            <a:ext cx="2762451" cy="625642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82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531790F-846D-02BA-BA0F-D37FD978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0149F77E-EAA5-DE22-B004-AA1180DD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982ED-BF3A-448F-A38F-42C7AB7BC11D}" type="datetimeFigureOut">
              <a:rPr lang="zh-CN" altLang="en-US" smtClean="0"/>
              <a:t>2023/7/4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B47DC381-AFFE-C127-5226-3C3D6C94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105A4CD9-D03A-5672-A04E-E795F6A9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314C-58A8-43C6-BCA3-C78BCDB53A0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C8E0AAFB-326E-2AFE-DE81-19010DFAFF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94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4174BA79-432D-3091-0FA5-B1984BB272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-52000"/>
                    </a14:imgEffect>
                    <a14:imgEffect>
                      <a14:saturation sat="144000"/>
                    </a14:imgEffect>
                    <a14:imgEffect>
                      <a14:brightnessContrast bright="10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15" t="6774" r="23862" b="7371"/>
          <a:stretch/>
        </p:blipFill>
        <p:spPr>
          <a:xfrm>
            <a:off x="0" y="1986022"/>
            <a:ext cx="4582815" cy="4552890"/>
          </a:xfrm>
          <a:prstGeom prst="roundRect">
            <a:avLst>
              <a:gd name="adj" fmla="val 8594"/>
            </a:avLst>
          </a:prstGeom>
          <a:solidFill>
            <a:schemeClr val="accent1">
              <a:lumMod val="20000"/>
              <a:lumOff val="80000"/>
              <a:alpha val="7000"/>
            </a:schemeClr>
          </a:solidFill>
          <a:ln>
            <a:noFill/>
          </a:ln>
          <a:effectLst>
            <a:glow rad="1905000">
              <a:schemeClr val="accent1">
                <a:alpha val="0"/>
              </a:schemeClr>
            </a:glow>
            <a:outerShdw blurRad="1270000" dir="5400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1518028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CA9001EE-CA80-651B-9C24-E9B8658172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箭头: 五边形 8">
            <a:extLst>
              <a:ext uri="{FF2B5EF4-FFF2-40B4-BE49-F238E27FC236}">
                <a16:creationId xmlns="" xmlns:a16="http://schemas.microsoft.com/office/drawing/2014/main" id="{EE556336-EF55-4AD8-0EA5-E979CDB3BC1E}"/>
              </a:ext>
            </a:extLst>
          </p:cNvPr>
          <p:cNvSpPr/>
          <p:nvPr userDrawn="1"/>
        </p:nvSpPr>
        <p:spPr>
          <a:xfrm>
            <a:off x="0" y="0"/>
            <a:ext cx="2762451" cy="625642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827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059CB8A-8EF4-7DE7-A260-5EFF0C4FD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141A9607-94CB-DAC7-0D70-91EED9A0C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982ED-BF3A-448F-A38F-42C7AB7BC11D}" type="datetimeFigureOut">
              <a:rPr lang="zh-CN" altLang="en-US" smtClean="0"/>
              <a:t>2023/7/4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F829EBB3-0BAA-BADB-D6BB-AA1EE7D85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D82E008F-67F5-FF21-1202-D2A188D64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314C-58A8-43C6-BCA3-C78BCDB53A0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3A716358-8CAA-9F84-1D9C-AAD78D9D7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箭头: 五边形 7">
            <a:extLst>
              <a:ext uri="{FF2B5EF4-FFF2-40B4-BE49-F238E27FC236}">
                <a16:creationId xmlns="" xmlns:a16="http://schemas.microsoft.com/office/drawing/2014/main" id="{63CBDF64-1451-C47F-9EF7-A93210C5BC20}"/>
              </a:ext>
            </a:extLst>
          </p:cNvPr>
          <p:cNvSpPr/>
          <p:nvPr userDrawn="1"/>
        </p:nvSpPr>
        <p:spPr>
          <a:xfrm>
            <a:off x="0" y="0"/>
            <a:ext cx="2762451" cy="625642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679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8D2FC6B-8746-9A7B-BB07-A23A68AC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D1601ACE-0350-14CA-1599-D59A0C1CE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982ED-BF3A-448F-A38F-42C7AB7BC11D}" type="datetimeFigureOut">
              <a:rPr lang="zh-CN" altLang="en-US" smtClean="0"/>
              <a:t>2023/7/4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21F10389-76E1-8FE0-2935-1F110E3C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CF0F47D1-8E62-4122-8549-8C5563B8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314C-58A8-43C6-BCA3-C78BCDB53A0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70134C71-B975-A978-3638-0F0BA2358D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4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尾页">
    <p:bg>
      <p:bgPr>
        <a:gradFill>
          <a:gsLst>
            <a:gs pos="100000">
              <a:schemeClr val="accent1">
                <a:alpha val="18000"/>
              </a:schemeClr>
            </a:gs>
            <a:gs pos="0">
              <a:schemeClr val="accent1">
                <a:alpha val="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338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C0E0BB13-E852-E19C-58A5-E217CAE49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6F7FC4B-3FE1-2171-66AD-2BCDA8456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FA94440-B190-BE1A-8D53-000C34C592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982ED-BF3A-448F-A38F-42C7AB7BC11D}" type="datetimeFigureOut">
              <a:rPr lang="zh-CN" altLang="en-US" smtClean="0"/>
              <a:t>2023/7/4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DA713B9C-3367-BADC-6CDF-05172C026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9611E2E-0C10-F35B-2336-EF51469BD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7314C-58A8-43C6-BCA3-C78BCDB53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28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5" r:id="rId3"/>
    <p:sldLayoutId id="2147483653" r:id="rId4"/>
    <p:sldLayoutId id="2147483654" r:id="rId5"/>
    <p:sldLayoutId id="2147483656" r:id="rId6"/>
    <p:sldLayoutId id="214748365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sv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59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11" Type="http://schemas.openxmlformats.org/officeDocument/2006/relationships/image" Target="../media/image58.svg"/><Relationship Id="rId5" Type="http://schemas.openxmlformats.org/officeDocument/2006/relationships/image" Target="../media/image54.jpeg"/><Relationship Id="rId10" Type="http://schemas.openxmlformats.org/officeDocument/2006/relationships/image" Target="../media/image58.png"/><Relationship Id="rId4" Type="http://schemas.openxmlformats.org/officeDocument/2006/relationships/image" Target="../media/image53.jpeg"/><Relationship Id="rId9" Type="http://schemas.openxmlformats.org/officeDocument/2006/relationships/image" Target="../media/image5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8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83F39EBA-3755-ABAA-82E1-389DBB3E5D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sharpenSoften amount="-52000"/>
                    </a14:imgEffect>
                    <a14:imgEffect>
                      <a14:saturation sat="144000"/>
                    </a14:imgEffect>
                    <a14:imgEffect>
                      <a14:brightnessContrast bright="10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15" t="6774" r="23862" b="7371"/>
          <a:stretch/>
        </p:blipFill>
        <p:spPr>
          <a:xfrm>
            <a:off x="1347713" y="1488701"/>
            <a:ext cx="3744416" cy="4680520"/>
          </a:xfrm>
          <a:prstGeom prst="roundRect">
            <a:avLst>
              <a:gd name="adj" fmla="val 8594"/>
            </a:avLst>
          </a:prstGeom>
          <a:solidFill>
            <a:schemeClr val="accent1">
              <a:lumMod val="20000"/>
              <a:lumOff val="80000"/>
              <a:alpha val="7000"/>
            </a:schemeClr>
          </a:solidFill>
          <a:ln>
            <a:noFill/>
          </a:ln>
          <a:effectLst>
            <a:glow rad="1905000">
              <a:schemeClr val="accent1">
                <a:alpha val="0"/>
              </a:schemeClr>
            </a:glow>
            <a:outerShdw blurRad="1270000" dir="5400000" algn="ctr" rotWithShape="0">
              <a:srgbClr val="000000">
                <a:alpha val="0"/>
              </a:srgbClr>
            </a:outerShdw>
            <a:reflection blurRad="12700" stA="38000" endPos="28000" dist="5000" dir="5400000" sy="-100000" algn="bl" rotWithShape="0"/>
            <a:softEdge rad="215900"/>
          </a:effectLst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83F39EBA-3755-ABAA-82E1-389DBB3E5D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sharpenSoften amount="100000"/>
                    </a14:imgEffect>
                    <a14:imgEffect>
                      <a14:saturation sat="144000"/>
                    </a14:imgEffect>
                    <a14:imgEffect>
                      <a14:brightnessContrast bright="10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81" t="6774" r="23862" b="7371"/>
          <a:stretch/>
        </p:blipFill>
        <p:spPr>
          <a:xfrm>
            <a:off x="2416279" y="1829168"/>
            <a:ext cx="3528392" cy="4495467"/>
          </a:xfrm>
          <a:prstGeom prst="roundRect">
            <a:avLst>
              <a:gd name="adj" fmla="val 8594"/>
            </a:avLst>
          </a:prstGeom>
          <a:solidFill>
            <a:schemeClr val="accent1">
              <a:lumMod val="20000"/>
              <a:lumOff val="80000"/>
              <a:alpha val="7000"/>
            </a:schemeClr>
          </a:solidFill>
          <a:ln>
            <a:noFill/>
          </a:ln>
          <a:effectLst>
            <a:glow rad="1905000">
              <a:schemeClr val="accent1">
                <a:alpha val="0"/>
              </a:schemeClr>
            </a:glow>
            <a:outerShdw blurRad="1270000" dir="5400000" algn="ctr" rotWithShape="0">
              <a:srgbClr val="000000">
                <a:alpha val="0"/>
              </a:srgbClr>
            </a:outerShdw>
            <a:reflection blurRad="12700" stA="38000" endPos="28000" dist="5000" dir="5400000" sy="-100000" algn="bl" rotWithShape="0"/>
            <a:softEdge rad="139700"/>
          </a:effectLst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A9E3208D-FBBB-EA53-F2BB-07C81EB80B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6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900" t="20695" r="30778" b="3936"/>
          <a:stretch/>
        </p:blipFill>
        <p:spPr>
          <a:xfrm>
            <a:off x="9775721" y="3736493"/>
            <a:ext cx="1798983" cy="3379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BADA05C8-E9CD-9D4F-23E8-CFF6CA717436}"/>
              </a:ext>
            </a:extLst>
          </p:cNvPr>
          <p:cNvSpPr/>
          <p:nvPr/>
        </p:nvSpPr>
        <p:spPr>
          <a:xfrm>
            <a:off x="3686877" y="426730"/>
            <a:ext cx="7570357" cy="11079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</a:t>
            </a:r>
            <a:r>
              <a:rPr lang="zh-CN" altLang="en-US" sz="6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出行智能换电柜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89003" y="2490133"/>
            <a:ext cx="3096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学校：南昌理工学院    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赛道：职教赛道   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组别：创意组    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项目负责人：郭迪欢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团队成员：蓝美玲、周理铜、周正凯、王术玮、刘子霖</a:t>
            </a:r>
          </a:p>
        </p:txBody>
      </p:sp>
    </p:spTree>
    <p:extLst>
      <p:ext uri="{BB962C8B-B14F-4D97-AF65-F5344CB8AC3E}">
        <p14:creationId xmlns:p14="http://schemas.microsoft.com/office/powerpoint/2010/main" val="184638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17" descr="C:\Users\刘子霖\Desktop\ec9e9cf814467d7dcaafeb68416e9bf.jpgec9e9cf814467d7dcaafeb68416e9bf">
            <a:extLst>
              <a:ext uri="{FF2B5EF4-FFF2-40B4-BE49-F238E27FC236}">
                <a16:creationId xmlns="" xmlns:a16="http://schemas.microsoft.com/office/drawing/2014/main" id="{523FF4A1-DD6B-9046-C934-FFA7E79850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8897" y="925087"/>
            <a:ext cx="3354070" cy="2339340"/>
          </a:xfrm>
          <a:prstGeom prst="rect">
            <a:avLst/>
          </a:prstGeom>
        </p:spPr>
      </p:pic>
      <p:pic>
        <p:nvPicPr>
          <p:cNvPr id="5" name="图形 21" descr="C:\Users\刘子霖\Desktop\2930fc30b6285469bc4bda38deb2fbe.jpg2930fc30b6285469bc4bda38deb2fbe">
            <a:extLst>
              <a:ext uri="{FF2B5EF4-FFF2-40B4-BE49-F238E27FC236}">
                <a16:creationId xmlns="" xmlns:a16="http://schemas.microsoft.com/office/drawing/2014/main" id="{600BDBC6-BD76-B92F-4DEF-F1DF7C4D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8897" y="3264427"/>
            <a:ext cx="3380208" cy="2257953"/>
          </a:xfrm>
          <a:prstGeom prst="rect">
            <a:avLst/>
          </a:prstGeom>
        </p:spPr>
      </p:pic>
      <p:pic>
        <p:nvPicPr>
          <p:cNvPr id="6" name="图形 24" descr="C:\Users\刘子霖\Desktop\01aa28896380dd3a2dbf4df85a1384f.png01aa28896380dd3a2dbf4df85a1384f">
            <a:extLst>
              <a:ext uri="{FF2B5EF4-FFF2-40B4-BE49-F238E27FC236}">
                <a16:creationId xmlns="" xmlns:a16="http://schemas.microsoft.com/office/drawing/2014/main" id="{9E96E00C-FED7-6976-C8CB-29CFC1E4B0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331847" y="925088"/>
            <a:ext cx="3324495" cy="4626390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="" xmlns:a16="http://schemas.microsoft.com/office/drawing/2014/main" id="{BE162D20-2D2F-DCD2-8EE7-60AF2BF98666}"/>
              </a:ext>
            </a:extLst>
          </p:cNvPr>
          <p:cNvCxnSpPr>
            <a:cxnSpLocks/>
          </p:cNvCxnSpPr>
          <p:nvPr/>
        </p:nvCxnSpPr>
        <p:spPr>
          <a:xfrm flipV="1">
            <a:off x="3237719" y="1746607"/>
            <a:ext cx="1447750" cy="441788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D9828A5E-8580-EF34-B4EA-74F4669658EB}"/>
              </a:ext>
            </a:extLst>
          </p:cNvPr>
          <p:cNvSpPr txBox="1"/>
          <p:nvPr/>
        </p:nvSpPr>
        <p:spPr>
          <a:xfrm>
            <a:off x="4863012" y="1501399"/>
            <a:ext cx="3150832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>多功能报警装置实体图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48AB6413-BF7B-8974-FD38-01723407FBA4}"/>
              </a:ext>
            </a:extLst>
          </p:cNvPr>
          <p:cNvCxnSpPr>
            <a:cxnSpLocks/>
          </p:cNvCxnSpPr>
          <p:nvPr/>
        </p:nvCxnSpPr>
        <p:spPr>
          <a:xfrm flipV="1">
            <a:off x="3237018" y="4066737"/>
            <a:ext cx="1557601" cy="690183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6F7B7962-65C0-3AEE-7E81-B60F6F461EFC}"/>
              </a:ext>
            </a:extLst>
          </p:cNvPr>
          <p:cNvSpPr txBox="1"/>
          <p:nvPr/>
        </p:nvSpPr>
        <p:spPr>
          <a:xfrm>
            <a:off x="4932167" y="3882071"/>
            <a:ext cx="218851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电路设计图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="" xmlns:a16="http://schemas.microsoft.com/office/drawing/2014/main" id="{4A0AFF4F-DC7B-939D-4F6A-7ADD8AE079C3}"/>
              </a:ext>
            </a:extLst>
          </p:cNvPr>
          <p:cNvCxnSpPr>
            <a:cxnSpLocks/>
          </p:cNvCxnSpPr>
          <p:nvPr/>
        </p:nvCxnSpPr>
        <p:spPr>
          <a:xfrm flipH="1" flipV="1">
            <a:off x="7650244" y="3135672"/>
            <a:ext cx="1113612" cy="460283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AE7278F0-7499-4B7C-54D4-A1F1DC89B08F}"/>
              </a:ext>
            </a:extLst>
          </p:cNvPr>
          <p:cNvSpPr txBox="1"/>
          <p:nvPr/>
        </p:nvSpPr>
        <p:spPr>
          <a:xfrm>
            <a:off x="4794619" y="2871403"/>
            <a:ext cx="272872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后台程序运行情况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E1052F58-1616-6A7A-66A1-1747986F203A}"/>
              </a:ext>
            </a:extLst>
          </p:cNvPr>
          <p:cNvSpPr txBox="1"/>
          <p:nvPr/>
        </p:nvSpPr>
        <p:spPr>
          <a:xfrm>
            <a:off x="1272988" y="5575201"/>
            <a:ext cx="9833376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indent="457200" algn="l">
              <a:lnSpc>
                <a:spcPct val="150000"/>
              </a:lnSpc>
            </a:pPr>
            <a:r>
              <a:rPr lang="zh-CN" altLang="en-US" sz="2000" dirty="0"/>
              <a:t> 本项目制造多功能报警装置</a:t>
            </a:r>
            <a:r>
              <a:rPr lang="zh-CN" altLang="en-US" sz="2000" dirty="0">
                <a:solidFill>
                  <a:srgbClr val="FF0000"/>
                </a:solidFill>
              </a:rPr>
              <a:t>，高温报警，烟雾报警，漏电短路保护，水浸报警，</a:t>
            </a:r>
            <a:r>
              <a:rPr lang="zh-CN" altLang="en-US" sz="2000" dirty="0"/>
              <a:t>全方位监控充电柜安全情况。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96252" y="96253"/>
            <a:ext cx="2223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核心技术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88143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="" xmlns:a16="http://schemas.microsoft.com/office/drawing/2014/main" id="{2107D037-8895-C9DC-DE8E-5CBC9012E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8600439"/>
              </p:ext>
            </p:extLst>
          </p:nvPr>
        </p:nvGraphicFramePr>
        <p:xfrm>
          <a:off x="5817954" y="1734686"/>
          <a:ext cx="6284563" cy="3693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648DFCB-0564-5DE1-E41F-AB00100DE1E8}"/>
              </a:ext>
            </a:extLst>
          </p:cNvPr>
          <p:cNvSpPr/>
          <p:nvPr/>
        </p:nvSpPr>
        <p:spPr>
          <a:xfrm>
            <a:off x="1449950" y="950615"/>
            <a:ext cx="82839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融资资金的用途：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研发、购买设备、技术改造、扩大团队建设、市场营销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1748BBD3-1E11-3345-1739-39A13D8D53D6}"/>
              </a:ext>
            </a:extLst>
          </p:cNvPr>
          <p:cNvSpPr/>
          <p:nvPr/>
        </p:nvSpPr>
        <p:spPr>
          <a:xfrm>
            <a:off x="1358020" y="4845028"/>
            <a:ext cx="83758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融资策略：天使投资、政府补助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①天使投资：由于团队的深厚研发成功经验，获得了投资人的认同；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②为了鼓励互联网创业，政府出台了一些减税优惠政策。政府还为互联网创业提供了财政支持。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="" xmlns:a16="http://schemas.microsoft.com/office/drawing/2014/main" id="{DA1851EF-4F84-9336-A93C-1380FC383594}"/>
              </a:ext>
            </a:extLst>
          </p:cNvPr>
          <p:cNvSpPr txBox="1"/>
          <p:nvPr/>
        </p:nvSpPr>
        <p:spPr>
          <a:xfrm>
            <a:off x="1731221" y="3141552"/>
            <a:ext cx="303291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股权分配图</a:t>
            </a:r>
          </a:p>
        </p:txBody>
      </p:sp>
      <p:sp>
        <p:nvSpPr>
          <p:cNvPr id="8" name="右箭头 8">
            <a:extLst>
              <a:ext uri="{FF2B5EF4-FFF2-40B4-BE49-F238E27FC236}">
                <a16:creationId xmlns="" xmlns:a16="http://schemas.microsoft.com/office/drawing/2014/main" id="{33D31A4E-9E1A-3D65-D59D-D2D74CD6EAAF}"/>
              </a:ext>
            </a:extLst>
          </p:cNvPr>
          <p:cNvSpPr/>
          <p:nvPr/>
        </p:nvSpPr>
        <p:spPr>
          <a:xfrm>
            <a:off x="4497048" y="3270564"/>
            <a:ext cx="1023042" cy="316871"/>
          </a:xfrm>
          <a:prstGeom prst="right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5878" y="96253"/>
            <a:ext cx="225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融资计划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57727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="" xmlns:a16="http://schemas.microsoft.com/office/drawing/2014/main" id="{05487802-E7DE-0C1C-6FDC-982ED90A7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522409"/>
              </p:ext>
            </p:extLst>
          </p:nvPr>
        </p:nvGraphicFramePr>
        <p:xfrm>
          <a:off x="250487" y="869132"/>
          <a:ext cx="6077885" cy="5441132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794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732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9026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196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16368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3600" b="1" u="none" strike="noStrike" dirty="0">
                          <a:effectLst/>
                        </a:rPr>
                        <a:t>内容</a:t>
                      </a:r>
                      <a:endParaRPr lang="zh-CN" alt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    估算金额（单位：万元）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>
                          <a:effectLst/>
                        </a:rPr>
                        <a:t>比例（</a:t>
                      </a:r>
                      <a:r>
                        <a:rPr lang="en-US" altLang="zh-CN" sz="2400" b="1" u="none" strike="noStrike">
                          <a:effectLst/>
                        </a:rPr>
                        <a:t>%</a:t>
                      </a:r>
                      <a:r>
                        <a:rPr lang="zh-CN" altLang="en-US" sz="2400" b="1" u="none" strike="noStrike">
                          <a:effectLst/>
                        </a:rPr>
                        <a:t>）</a:t>
                      </a:r>
                      <a:endParaRPr lang="zh-CN" altLang="en-US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969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所需要的资金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u="none" strike="noStrike" dirty="0">
                          <a:effectLst/>
                        </a:rPr>
                        <a:t>200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u="none" strike="noStrike" dirty="0">
                          <a:effectLst/>
                        </a:rPr>
                        <a:t>100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969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资金来源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自筹资金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u="none" strike="noStrike" dirty="0">
                          <a:effectLst/>
                        </a:rPr>
                        <a:t>90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u="none" strike="noStrike">
                          <a:effectLst/>
                        </a:rPr>
                        <a:t>45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8965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大学生创业贷款（长期</a:t>
                      </a:r>
                      <a:r>
                        <a:rPr lang="en-US" altLang="zh-CN" sz="2400" b="1" u="none" strike="noStrike" dirty="0">
                          <a:effectLst/>
                        </a:rPr>
                        <a:t>5</a:t>
                      </a:r>
                      <a:r>
                        <a:rPr lang="zh-CN" altLang="en-US" sz="2400" b="1" u="none" strike="noStrike" dirty="0">
                          <a:effectLst/>
                        </a:rPr>
                        <a:t>年）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u="none" strike="noStrike" dirty="0">
                          <a:effectLst/>
                        </a:rPr>
                        <a:t>60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u="none" strike="noStrike">
                          <a:effectLst/>
                        </a:rPr>
                        <a:t>30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969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政府补助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u="none" strike="noStrike" dirty="0">
                          <a:effectLst/>
                        </a:rPr>
                        <a:t>20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u="none" strike="noStrike">
                          <a:effectLst/>
                        </a:rPr>
                        <a:t>10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691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>
                          <a:effectLst/>
                        </a:rPr>
                        <a:t>风险投资</a:t>
                      </a:r>
                      <a:endParaRPr lang="zh-CN" altLang="en-US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u="none" strike="noStrike" dirty="0">
                          <a:effectLst/>
                        </a:rPr>
                        <a:t>30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u="none" strike="noStrike" dirty="0">
                          <a:effectLst/>
                        </a:rPr>
                        <a:t>15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="" xmlns:a16="http://schemas.microsoft.com/office/drawing/2014/main" id="{B89B2CBE-6387-4727-6658-A5C2A20077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3091173"/>
              </p:ext>
            </p:extLst>
          </p:nvPr>
        </p:nvGraphicFramePr>
        <p:xfrm>
          <a:off x="6528414" y="878186"/>
          <a:ext cx="5295412" cy="5332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6627" y="67377"/>
            <a:ext cx="2261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融资计划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56477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857827"/>
              </p:ext>
            </p:extLst>
          </p:nvPr>
        </p:nvGraphicFramePr>
        <p:xfrm>
          <a:off x="105878" y="654517"/>
          <a:ext cx="11867950" cy="54457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38639"/>
                <a:gridCol w="2932762"/>
                <a:gridCol w="2932762"/>
                <a:gridCol w="2963787"/>
              </a:tblGrid>
              <a:tr h="4714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用途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金额（人民币：万元）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用途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金额（人民币：万元）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一：开办费用：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2.2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二：固定资产投资：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2.08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前期市场调研费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0.3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其中：设备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1.2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后期平台宣传费用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0.6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台式电脑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0.6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人员招聘培训及发展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0.9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网络服务器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0.08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其他费用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0.4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办公设备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0.2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三、无形资产投资：</a:t>
                      </a:r>
                      <a:endParaRPr lang="zh-CN" altLang="en-US" sz="2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2.3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四、前期运营资金：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20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服务签约费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1.5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直接人工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13.8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专利使用费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0.8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直接材料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管理费用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4.2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宣传费用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</a:tr>
              <a:tr h="45221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初始投资合计：</a:t>
                      </a:r>
                      <a:r>
                        <a:rPr lang="en-US" altLang="zh-CN" sz="2000" u="none" strike="noStrike" dirty="0">
                          <a:effectLst/>
                        </a:rPr>
                        <a:t>24.28/</a:t>
                      </a:r>
                      <a:r>
                        <a:rPr lang="zh-CN" altLang="en-US" sz="2000" u="none" strike="noStrike" dirty="0">
                          <a:effectLst/>
                        </a:rPr>
                        <a:t>个</a:t>
                      </a:r>
                      <a:r>
                        <a:rPr lang="en-US" altLang="zh-CN" sz="2000" u="none" strike="noStrike" dirty="0">
                          <a:effectLst/>
                        </a:rPr>
                        <a:t>/</a:t>
                      </a:r>
                      <a:r>
                        <a:rPr lang="zh-CN" altLang="en-US" sz="2000" u="none" strike="noStrike" dirty="0">
                          <a:effectLst/>
                        </a:rPr>
                        <a:t>年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1"/>
            <a:ext cx="2261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财务预算表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3617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>
            <a:extLst>
              <a:ext uri="{FF2B5EF4-FFF2-40B4-BE49-F238E27FC236}">
                <a16:creationId xmlns="" xmlns:a16="http://schemas.microsoft.com/office/drawing/2014/main" id="{AF529813-56C4-BF93-613C-1467BACB9AC7}"/>
              </a:ext>
            </a:extLst>
          </p:cNvPr>
          <p:cNvSpPr txBox="1"/>
          <p:nvPr/>
        </p:nvSpPr>
        <p:spPr>
          <a:xfrm>
            <a:off x="3452388" y="429144"/>
            <a:ext cx="528722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400" dirty="0"/>
              <a:t>五年的预算利润表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="" xmlns:a16="http://schemas.microsoft.com/office/drawing/2014/main" id="{61BCD1EF-A738-6BDA-C6FA-037873C45738}"/>
              </a:ext>
            </a:extLst>
          </p:cNvPr>
          <p:cNvSpPr txBox="1"/>
          <p:nvPr/>
        </p:nvSpPr>
        <p:spPr>
          <a:xfrm>
            <a:off x="2117189" y="6316398"/>
            <a:ext cx="7079810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dirty="0"/>
              <a:t>说明：</a:t>
            </a:r>
            <a:r>
              <a:rPr lang="en-US" altLang="zh-CN" dirty="0"/>
              <a:t>12800</a:t>
            </a:r>
            <a:r>
              <a:rPr lang="zh-CN" altLang="en-US" dirty="0"/>
              <a:t>个充电柜</a:t>
            </a:r>
            <a:r>
              <a:rPr lang="en-US" altLang="zh-CN" dirty="0"/>
              <a:t>1</a:t>
            </a:r>
            <a:r>
              <a:rPr lang="zh-CN" altLang="en-US" dirty="0"/>
              <a:t>年的收入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787215"/>
              </p:ext>
            </p:extLst>
          </p:nvPr>
        </p:nvGraphicFramePr>
        <p:xfrm>
          <a:off x="442763" y="798480"/>
          <a:ext cx="11617694" cy="55506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8824"/>
                <a:gridCol w="1891774"/>
                <a:gridCol w="1891774"/>
                <a:gridCol w="1891774"/>
                <a:gridCol w="1891774"/>
                <a:gridCol w="1891774"/>
              </a:tblGrid>
              <a:tr h="41566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项目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2023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年（万元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/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年）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2024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年（万元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/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年）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2025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年（万元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/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年）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2026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年（万元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/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年）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2027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年（万元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/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年）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</a:tr>
              <a:tr h="41683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一、主营业务收入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6400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6600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6800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7200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7600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</a:tr>
              <a:tr h="41683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减：主营业务成本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19.08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14.5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</a:tr>
              <a:tr h="41683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营业税金及附加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1024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1056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1088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1152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1216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</a:tr>
              <a:tr h="41683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管理费用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</a:tr>
              <a:tr h="41683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销售费用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</a:tr>
              <a:tr h="41683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财务费用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</a:tr>
              <a:tr h="41683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二、营业利润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5348.87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5521.45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5689.95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6025.95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6361.95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</a:tr>
              <a:tr h="41683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加：营业外收入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</a:tr>
              <a:tr h="41683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减：营业外支出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</a:tr>
              <a:tr h="41683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三、利润总额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5350.97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5517.35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5692.05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6028.05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6364.05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</a:tr>
              <a:tr h="41683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减：所得税费用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1337.74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1379.34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1423.01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1507.01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1591.01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</a:tr>
              <a:tr h="41683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四、净利润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4013.23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4138.01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4269.04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4521.04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4773.04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6253" y="77002"/>
            <a:ext cx="211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预算利润表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250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="" xmlns:a16="http://schemas.microsoft.com/office/drawing/2014/main" id="{AB15FE59-5B61-8393-FAF3-046DA2B50A2C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9831121"/>
              </p:ext>
            </p:extLst>
          </p:nvPr>
        </p:nvGraphicFramePr>
        <p:xfrm>
          <a:off x="1358684" y="805109"/>
          <a:ext cx="9841985" cy="451994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505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03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170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3093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97317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82055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600" b="0" spc="60" baseline="0" dirty="0">
                          <a:solidFill>
                            <a:schemeClr val="bg1"/>
                          </a:solidFill>
                        </a:rPr>
                        <a:t>竞品名称</a:t>
                      </a:r>
                      <a:endParaRPr lang="zh-CN" altLang="en-US" sz="1600" b="0" i="0" spc="6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en-US" altLang="zh-CN" sz="1800" b="0" spc="120" baseline="0" dirty="0">
                          <a:solidFill>
                            <a:srgbClr val="FF0000"/>
                          </a:solidFill>
                          <a:uFillTx/>
                        </a:rPr>
                        <a:t>E</a:t>
                      </a:r>
                      <a:r>
                        <a:rPr lang="zh-CN" altLang="en-US" sz="1800" b="0" spc="120" baseline="0" dirty="0">
                          <a:solidFill>
                            <a:srgbClr val="FF0000"/>
                          </a:solidFill>
                          <a:uFillTx/>
                        </a:rPr>
                        <a:t>出行智能换电</a:t>
                      </a:r>
                      <a:endParaRPr lang="zh-CN" altLang="en-US" sz="1800" b="0" i="0" spc="120" baseline="0" dirty="0">
                        <a:solidFill>
                          <a:srgbClr val="FF0000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800" b="0" spc="120" baseline="0" dirty="0">
                          <a:solidFill>
                            <a:schemeClr val="bg1"/>
                          </a:solidFill>
                          <a:uFillTx/>
                        </a:rPr>
                        <a:t>铁塔换电</a:t>
                      </a:r>
                      <a:endParaRPr lang="zh-CN" altLang="en-US" sz="1800" b="0" i="0" spc="120" baseline="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800" b="0" spc="120" baseline="0" dirty="0">
                          <a:solidFill>
                            <a:schemeClr val="bg1"/>
                          </a:solidFill>
                          <a:uFillTx/>
                        </a:rPr>
                        <a:t>骑士换电</a:t>
                      </a:r>
                      <a:endParaRPr lang="zh-CN" altLang="en-US" sz="1800" b="0" i="0" spc="120" baseline="0" dirty="0">
                        <a:solidFill>
                          <a:schemeClr val="bg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800" b="0" spc="120" baseline="0" dirty="0">
                          <a:solidFill>
                            <a:schemeClr val="bg1"/>
                          </a:solidFill>
                          <a:uFillTx/>
                        </a:rPr>
                        <a:t>哈罗换电</a:t>
                      </a:r>
                      <a:endParaRPr lang="zh-CN" altLang="en-US" sz="1800" b="0" i="0" spc="120" baseline="0" dirty="0">
                        <a:solidFill>
                          <a:schemeClr val="bg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8900" marR="88900" marT="47625" marB="476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2055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600" b="0" spc="60" baseline="0" dirty="0">
                          <a:solidFill>
                            <a:schemeClr val="tx1"/>
                          </a:solidFill>
                        </a:rPr>
                        <a:t>供电来源</a:t>
                      </a:r>
                      <a:endParaRPr lang="zh-CN" altLang="en-US" sz="1600" b="0" i="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600" b="0" spc="120" baseline="0" dirty="0">
                          <a:solidFill>
                            <a:srgbClr val="FF0000"/>
                          </a:solidFill>
                        </a:rPr>
                        <a:t>光伏发电结合当地电网</a:t>
                      </a:r>
                      <a:endParaRPr lang="zh-CN" altLang="en-US" sz="1600" b="0" i="0" spc="120" baseline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当地电网</a:t>
                      </a:r>
                      <a:endParaRPr lang="zh-CN" altLang="en-US" sz="1600" b="0" i="0" spc="12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600" spc="12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sym typeface="+mn-ea"/>
                        </a:rPr>
                        <a:t>当地电网</a:t>
                      </a:r>
                      <a:endParaRPr lang="zh-CN" altLang="en-US" sz="1600" b="0" i="0" spc="12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spc="12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sym typeface="+mn-ea"/>
                        </a:rPr>
                        <a:t>当地电网</a:t>
                      </a:r>
                      <a:endParaRPr lang="zh-CN" altLang="en-US" sz="1600" b="0" i="0" spc="12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82055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600" b="0" spc="60" baseline="0" dirty="0">
                          <a:solidFill>
                            <a:schemeClr val="tx1"/>
                          </a:solidFill>
                        </a:rPr>
                        <a:t>收费标准</a:t>
                      </a:r>
                      <a:endParaRPr lang="zh-CN" altLang="en-US" sz="1600" b="0" i="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en-US" altLang="zh-CN" sz="1600" b="0" spc="120" baseline="0" dirty="0">
                          <a:solidFill>
                            <a:srgbClr val="FF0000"/>
                          </a:solidFill>
                        </a:rPr>
                        <a:t>199/</a:t>
                      </a:r>
                      <a:r>
                        <a:rPr lang="zh-CN" altLang="en-US" sz="1600" b="0" spc="120" baseline="0" dirty="0">
                          <a:solidFill>
                            <a:srgbClr val="FF0000"/>
                          </a:solidFill>
                        </a:rPr>
                        <a:t>月</a:t>
                      </a:r>
                      <a:endParaRPr lang="en-US" altLang="zh-CN" sz="1600" b="0" i="0" spc="120" baseline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en-US" altLang="zh-CN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399</a:t>
                      </a:r>
                      <a:r>
                        <a:rPr lang="zh-CN" altLang="en-US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元</a:t>
                      </a:r>
                      <a:r>
                        <a:rPr lang="en-US" altLang="zh-CN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</a:t>
                      </a:r>
                      <a:r>
                        <a:rPr lang="zh-CN" altLang="en-US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月</a:t>
                      </a:r>
                      <a:endParaRPr lang="en-US" altLang="zh-CN" sz="1600" b="0" i="0" spc="12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en-US" altLang="zh-CN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499</a:t>
                      </a:r>
                      <a:r>
                        <a:rPr lang="zh-CN" altLang="en-US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元</a:t>
                      </a:r>
                      <a:r>
                        <a:rPr lang="en-US" altLang="zh-CN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</a:t>
                      </a:r>
                      <a:r>
                        <a:rPr lang="zh-CN" altLang="en-US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月</a:t>
                      </a:r>
                      <a:endParaRPr lang="en-US" altLang="zh-CN" sz="1600" b="0" i="0" spc="12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299</a:t>
                      </a:r>
                      <a:r>
                        <a:rPr lang="zh-CN" altLang="en-US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元</a:t>
                      </a:r>
                      <a:r>
                        <a:rPr lang="en-US" altLang="zh-CN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</a:t>
                      </a:r>
                      <a:r>
                        <a:rPr lang="zh-CN" altLang="en-US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月</a:t>
                      </a:r>
                      <a:endParaRPr lang="en-US" altLang="zh-CN" sz="1600" b="0" i="0" spc="12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604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600" b="0" spc="60" baseline="0" dirty="0">
                          <a:solidFill>
                            <a:schemeClr val="tx1"/>
                          </a:solidFill>
                        </a:rPr>
                        <a:t>接口电线类型</a:t>
                      </a:r>
                      <a:endParaRPr lang="zh-CN" altLang="en-US" sz="1600" b="0" i="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20000"/>
                        </a:lnSpc>
                      </a:pPr>
                      <a:r>
                        <a:rPr lang="zh-CN" altLang="en-US" sz="1600" b="0" spc="120" baseline="0" dirty="0">
                          <a:solidFill>
                            <a:srgbClr val="FF0000"/>
                          </a:solidFill>
                        </a:rPr>
                        <a:t>多类型接口</a:t>
                      </a:r>
                      <a:endParaRPr lang="zh-CN" altLang="en-US" sz="1600" b="0" i="0" spc="120" baseline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20000"/>
                        </a:lnSpc>
                      </a:pPr>
                      <a:r>
                        <a:rPr lang="zh-CN" altLang="en-US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接口单一</a:t>
                      </a:r>
                      <a:endParaRPr lang="zh-CN" altLang="en-US" sz="1600" b="0" i="0" spc="12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20000"/>
                        </a:lnSpc>
                      </a:pPr>
                      <a:r>
                        <a:rPr lang="zh-CN" altLang="en-US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接口单一</a:t>
                      </a:r>
                      <a:endParaRPr lang="zh-CN" altLang="en-US" sz="1600" b="0" i="0" spc="12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接口单一</a:t>
                      </a:r>
                      <a:endParaRPr lang="zh-CN" altLang="en-US" sz="1600" b="0" i="0" spc="12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82055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600" b="0" spc="60" baseline="0" dirty="0">
                          <a:solidFill>
                            <a:schemeClr val="tx1"/>
                          </a:solidFill>
                        </a:rPr>
                        <a:t>充电速度</a:t>
                      </a:r>
                      <a:endParaRPr lang="zh-CN" altLang="en-US" sz="1600" b="0" i="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en-US" altLang="zh-CN" sz="1600" b="1" spc="120" baseline="0" dirty="0">
                          <a:solidFill>
                            <a:srgbClr val="FF0000"/>
                          </a:solidFill>
                          <a:sym typeface="+mn-ea"/>
                        </a:rPr>
                        <a:t>4</a:t>
                      </a:r>
                      <a:r>
                        <a:rPr lang="zh-CN" altLang="en-US" sz="1600" b="1" spc="120" baseline="0" dirty="0">
                          <a:solidFill>
                            <a:srgbClr val="FF0000"/>
                          </a:solidFill>
                          <a:sym typeface="+mn-ea"/>
                        </a:rPr>
                        <a:t>个小时充满</a:t>
                      </a:r>
                      <a:endParaRPr lang="zh-CN" altLang="en-US" sz="1600" b="1" i="0" spc="120" baseline="0" dirty="0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en-US" altLang="zh-CN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sym typeface="+mn-ea"/>
                        </a:rPr>
                        <a:t>6</a:t>
                      </a:r>
                      <a:r>
                        <a:rPr lang="zh-CN" altLang="en-US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sym typeface="+mn-ea"/>
                        </a:rPr>
                        <a:t>个小时充满</a:t>
                      </a:r>
                      <a:endParaRPr lang="zh-CN" altLang="en-US" sz="1600" b="0" i="0" spc="12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en-US" altLang="zh-CN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sym typeface="+mn-ea"/>
                        </a:rPr>
                        <a:t>10</a:t>
                      </a:r>
                      <a:r>
                        <a:rPr lang="zh-CN" altLang="en-US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sym typeface="+mn-ea"/>
                        </a:rPr>
                        <a:t>个小时充满</a:t>
                      </a:r>
                      <a:endParaRPr lang="zh-CN" altLang="en-US" sz="1600" b="0" i="0" spc="12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  <a:r>
                        <a:rPr lang="zh-CN" altLang="en-US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个小时充满</a:t>
                      </a:r>
                      <a:endParaRPr lang="zh-CN" altLang="en-US" sz="1600" b="0" i="0" spc="12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40933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600" b="0" spc="60" baseline="0" dirty="0">
                          <a:solidFill>
                            <a:schemeClr val="tx1"/>
                          </a:solidFill>
                        </a:rPr>
                        <a:t>安全性</a:t>
                      </a:r>
                      <a:endParaRPr lang="zh-CN" altLang="en-US" sz="1600" b="0" i="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just" fontAlgn="auto">
                        <a:lnSpc>
                          <a:spcPct val="120000"/>
                        </a:lnSpc>
                      </a:pPr>
                      <a:r>
                        <a:rPr lang="zh-CN" altLang="en-US" sz="1600" b="0" spc="120" baseline="0" dirty="0">
                          <a:solidFill>
                            <a:srgbClr val="FF0000"/>
                          </a:solidFill>
                        </a:rPr>
                        <a:t>恒温隔热，高温报警，烟雾报警，漏电短路保护，水浸报警，视频监控系统</a:t>
                      </a:r>
                      <a:endParaRPr lang="zh-CN" altLang="en-US" sz="1600" b="0" i="0" spc="120" baseline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短路保护，晃动检测</a:t>
                      </a:r>
                      <a:endParaRPr lang="zh-CN" altLang="en-US" sz="1600" b="0" i="0" spc="12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短路保护，视频监控</a:t>
                      </a:r>
                      <a:endParaRPr lang="zh-CN" altLang="en-US" sz="1600" b="0" i="0" spc="12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0" spc="12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漏电保护，视频监控</a:t>
                      </a:r>
                      <a:endParaRPr lang="zh-CN" altLang="en-US" sz="1600" b="0" i="0" spc="12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E6DF7EEF-0719-7EA2-20A6-E2AFCF3A8D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04" y="168683"/>
            <a:ext cx="664234" cy="5967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94FE5226-6AF1-E1D1-569C-E4B5B7EBBE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2" r="5208" b="22830"/>
          <a:stretch/>
        </p:blipFill>
        <p:spPr>
          <a:xfrm>
            <a:off x="5781261" y="119186"/>
            <a:ext cx="996829" cy="6462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DD1777B7-3B58-F6E2-8820-A8658E9B8E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10386" r="77474" b="80190"/>
          <a:stretch/>
        </p:blipFill>
        <p:spPr>
          <a:xfrm>
            <a:off x="9934397" y="119186"/>
            <a:ext cx="664234" cy="6462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8A44B08B-5AA6-9207-F4E9-99DD102A7B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16368" r="77474" b="74316"/>
          <a:stretch/>
        </p:blipFill>
        <p:spPr>
          <a:xfrm>
            <a:off x="8005481" y="160459"/>
            <a:ext cx="664234" cy="6389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ECB82E6B-DC65-C840-CE28-24C1D6F1F18D}"/>
              </a:ext>
            </a:extLst>
          </p:cNvPr>
          <p:cNvSpPr txBox="1"/>
          <p:nvPr/>
        </p:nvSpPr>
        <p:spPr>
          <a:xfrm>
            <a:off x="1604474" y="5267874"/>
            <a:ext cx="984198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供电来源上</a:t>
            </a:r>
            <a:r>
              <a:rPr lang="zh-CN" altLang="en-US" dirty="0" smtClean="0"/>
              <a:t>：采用</a:t>
            </a:r>
            <a:r>
              <a:rPr lang="zh-CN" altLang="en-US" sz="2000" b="1" dirty="0">
                <a:solidFill>
                  <a:srgbClr val="FF0000"/>
                </a:solidFill>
              </a:rPr>
              <a:t>绿色环保</a:t>
            </a:r>
            <a:r>
              <a:rPr lang="zh-CN" altLang="en-US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充电功率上：采用</a:t>
            </a:r>
            <a:r>
              <a:rPr lang="en-US" altLang="zh-CN" sz="2000" b="1" dirty="0">
                <a:solidFill>
                  <a:srgbClr val="FF0000"/>
                </a:solidFill>
              </a:rPr>
              <a:t>PPS</a:t>
            </a:r>
            <a:r>
              <a:rPr lang="zh-CN" altLang="en-US" sz="2000" b="1" dirty="0">
                <a:solidFill>
                  <a:srgbClr val="FF0000"/>
                </a:solidFill>
              </a:rPr>
              <a:t>充电方式</a:t>
            </a:r>
            <a:r>
              <a:rPr lang="zh-CN" altLang="en-US" dirty="0"/>
              <a:t>，实现</a:t>
            </a:r>
            <a:r>
              <a:rPr lang="zh-CN" altLang="en-US" sz="2000" b="1" dirty="0">
                <a:solidFill>
                  <a:srgbClr val="FF0000"/>
                </a:solidFill>
              </a:rPr>
              <a:t>车辆快充</a:t>
            </a:r>
            <a:r>
              <a:rPr lang="zh-CN" altLang="en-US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在安全性上：</a:t>
            </a:r>
            <a:r>
              <a:rPr lang="zh-CN" altLang="en-US" sz="2000" dirty="0">
                <a:solidFill>
                  <a:srgbClr val="FF0000"/>
                </a:solidFill>
              </a:rPr>
              <a:t>恒温隔热，高温报警，烟雾报警，漏电短路保护，水浸保警，视频监控系统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A6ED5FC6-5B6A-8055-871E-6BCB10500C1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23" r="31380" b="1625"/>
          <a:stretch/>
        </p:blipFill>
        <p:spPr>
          <a:xfrm>
            <a:off x="2900979" y="2631197"/>
            <a:ext cx="903971" cy="7542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9C9E69C9-850F-7DE1-5FBC-437EA267DDD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" t="41263" r="74749" b="40632"/>
          <a:stretch/>
        </p:blipFill>
        <p:spPr>
          <a:xfrm>
            <a:off x="5251456" y="2679235"/>
            <a:ext cx="738140" cy="7497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0410634B-3613-2346-5F36-3308CCE40FD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" t="41263" r="74749" b="40632"/>
          <a:stretch/>
        </p:blipFill>
        <p:spPr>
          <a:xfrm>
            <a:off x="9265399" y="2631197"/>
            <a:ext cx="738140" cy="7497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2EBBC700-2BFF-CC58-A6B6-84585A5F511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1" t="38036" r="38085" b="47850"/>
          <a:stretch/>
        </p:blipFill>
        <p:spPr>
          <a:xfrm>
            <a:off x="7418774" y="2683102"/>
            <a:ext cx="756703" cy="6504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3255" y="259882"/>
            <a:ext cx="209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竞品分析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3010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39E6BC6A-91BF-2A55-F735-AF89C3559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64" y="811539"/>
            <a:ext cx="2212065" cy="165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="" xmlns:a16="http://schemas.microsoft.com/office/drawing/2014/main" id="{54BB4570-328B-79F2-A830-E50080A0F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655" y="555652"/>
            <a:ext cx="2170983" cy="1950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3">
            <a:extLst>
              <a:ext uri="{FF2B5EF4-FFF2-40B4-BE49-F238E27FC236}">
                <a16:creationId xmlns="" xmlns:a16="http://schemas.microsoft.com/office/drawing/2014/main" id="{19DB0C50-26B0-E145-57FA-2ABE8BC6B594}"/>
              </a:ext>
            </a:extLst>
          </p:cNvPr>
          <p:cNvSpPr txBox="1"/>
          <p:nvPr/>
        </p:nvSpPr>
        <p:spPr>
          <a:xfrm>
            <a:off x="2743146" y="1394841"/>
            <a:ext cx="248065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繁琐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="" xmlns:a16="http://schemas.microsoft.com/office/drawing/2014/main" id="{B9706529-8B39-700A-7F83-EDF0CA0F2857}"/>
              </a:ext>
            </a:extLst>
          </p:cNvPr>
          <p:cNvSpPr/>
          <p:nvPr/>
        </p:nvSpPr>
        <p:spPr>
          <a:xfrm>
            <a:off x="8354706" y="1285371"/>
            <a:ext cx="2734146" cy="660903"/>
          </a:xfrm>
          <a:prstGeom prst="flowChartProcess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</a:rPr>
              <a:t>即插即用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="" xmlns:a16="http://schemas.microsoft.com/office/drawing/2014/main" id="{C6DBA819-AC06-8212-3418-92FD30354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64" y="3127979"/>
            <a:ext cx="2212065" cy="165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6">
            <a:extLst>
              <a:ext uri="{FF2B5EF4-FFF2-40B4-BE49-F238E27FC236}">
                <a16:creationId xmlns="" xmlns:a16="http://schemas.microsoft.com/office/drawing/2014/main" id="{70045E09-BCEE-D152-6914-E446533ED2C8}"/>
              </a:ext>
            </a:extLst>
          </p:cNvPr>
          <p:cNvSpPr txBox="1"/>
          <p:nvPr/>
        </p:nvSpPr>
        <p:spPr>
          <a:xfrm>
            <a:off x="2516863" y="3615991"/>
            <a:ext cx="2652665" cy="7078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不安全</a:t>
            </a:r>
            <a:endParaRPr lang="en-US" altLang="zh-CN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充电时引起了火灾</a:t>
            </a:r>
          </a:p>
        </p:txBody>
      </p:sp>
      <p:sp>
        <p:nvSpPr>
          <p:cNvPr id="10" name="右箭头 8">
            <a:extLst>
              <a:ext uri="{FF2B5EF4-FFF2-40B4-BE49-F238E27FC236}">
                <a16:creationId xmlns="" xmlns:a16="http://schemas.microsoft.com/office/drawing/2014/main" id="{E4273988-5572-DB0B-94C6-BB5FEB4100A8}"/>
              </a:ext>
            </a:extLst>
          </p:cNvPr>
          <p:cNvSpPr/>
          <p:nvPr/>
        </p:nvSpPr>
        <p:spPr>
          <a:xfrm>
            <a:off x="4297777" y="3413157"/>
            <a:ext cx="1140737" cy="814812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5">
            <a:extLst>
              <a:ext uri="{FF2B5EF4-FFF2-40B4-BE49-F238E27FC236}">
                <a16:creationId xmlns="" xmlns:a16="http://schemas.microsoft.com/office/drawing/2014/main" id="{D77B02F1-FA16-1C7E-E738-69AE066B8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354" y="3005075"/>
            <a:ext cx="2905068" cy="176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D2905C8B-D762-49DA-92A5-00BB8B6BDDB8}"/>
              </a:ext>
            </a:extLst>
          </p:cNvPr>
          <p:cNvSpPr/>
          <p:nvPr/>
        </p:nvSpPr>
        <p:spPr>
          <a:xfrm>
            <a:off x="8864539" y="3291417"/>
            <a:ext cx="3088105" cy="125930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故障报警提示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自动断电系统</a:t>
            </a:r>
          </a:p>
        </p:txBody>
      </p:sp>
      <p:sp>
        <p:nvSpPr>
          <p:cNvPr id="13" name="云形 12">
            <a:extLst>
              <a:ext uri="{FF2B5EF4-FFF2-40B4-BE49-F238E27FC236}">
                <a16:creationId xmlns="" xmlns:a16="http://schemas.microsoft.com/office/drawing/2014/main" id="{D7A63A54-8414-FB94-D10D-A7642024AFF1}"/>
              </a:ext>
            </a:extLst>
          </p:cNvPr>
          <p:cNvSpPr/>
          <p:nvPr/>
        </p:nvSpPr>
        <p:spPr>
          <a:xfrm>
            <a:off x="249482" y="5428850"/>
            <a:ext cx="2366211" cy="986589"/>
          </a:xfrm>
          <a:prstGeom prst="clou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充电柜的接口单一</a:t>
            </a:r>
          </a:p>
        </p:txBody>
      </p:sp>
      <p:sp>
        <p:nvSpPr>
          <p:cNvPr id="14" name="右箭头 13">
            <a:extLst>
              <a:ext uri="{FF2B5EF4-FFF2-40B4-BE49-F238E27FC236}">
                <a16:creationId xmlns="" xmlns:a16="http://schemas.microsoft.com/office/drawing/2014/main" id="{9305B8FF-0DAA-0621-151E-2564CD21082D}"/>
              </a:ext>
            </a:extLst>
          </p:cNvPr>
          <p:cNvSpPr/>
          <p:nvPr/>
        </p:nvSpPr>
        <p:spPr>
          <a:xfrm>
            <a:off x="3945074" y="5320705"/>
            <a:ext cx="1720557" cy="731879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946E10E3-2406-403B-A70D-F406AFD7FDD8}"/>
              </a:ext>
            </a:extLst>
          </p:cNvPr>
          <p:cNvSpPr/>
          <p:nvPr/>
        </p:nvSpPr>
        <p:spPr>
          <a:xfrm>
            <a:off x="6372473" y="5043739"/>
            <a:ext cx="4716379" cy="126732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电池</a:t>
            </a:r>
            <a:r>
              <a:rPr lang="zh-CN" altLang="en-US" sz="2400" dirty="0">
                <a:solidFill>
                  <a:srgbClr val="FF0000"/>
                </a:solidFill>
              </a:rPr>
              <a:t>接口种类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电池尺寸大小多种多样</a:t>
            </a:r>
          </a:p>
        </p:txBody>
      </p:sp>
      <p:sp>
        <p:nvSpPr>
          <p:cNvPr id="16" name="右箭头 4">
            <a:extLst>
              <a:ext uri="{FF2B5EF4-FFF2-40B4-BE49-F238E27FC236}">
                <a16:creationId xmlns="" xmlns:a16="http://schemas.microsoft.com/office/drawing/2014/main" id="{1C8215D7-0524-3291-AA4B-DA9D4FF3488A}"/>
              </a:ext>
            </a:extLst>
          </p:cNvPr>
          <p:cNvSpPr/>
          <p:nvPr/>
        </p:nvSpPr>
        <p:spPr>
          <a:xfrm>
            <a:off x="3945074" y="1285371"/>
            <a:ext cx="1548143" cy="702209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4264" y="154004"/>
            <a:ext cx="2086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优势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97942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="" xmlns:a16="http://schemas.microsoft.com/office/drawing/2014/main" id="{37C26576-99B0-FBE5-7F92-9955DE4E0D49}"/>
              </a:ext>
            </a:extLst>
          </p:cNvPr>
          <p:cNvGrpSpPr/>
          <p:nvPr/>
        </p:nvGrpSpPr>
        <p:grpSpPr>
          <a:xfrm>
            <a:off x="222976" y="788058"/>
            <a:ext cx="3473723" cy="2271989"/>
            <a:chOff x="216422" y="936154"/>
            <a:chExt cx="3096343" cy="2271989"/>
          </a:xfrm>
        </p:grpSpPr>
        <p:sp>
          <p:nvSpPr>
            <p:cNvPr id="47" name="矩形 46">
              <a:extLst>
                <a:ext uri="{FF2B5EF4-FFF2-40B4-BE49-F238E27FC236}">
                  <a16:creationId xmlns="" xmlns:a16="http://schemas.microsoft.com/office/drawing/2014/main" id="{BCB13CA2-C957-FC3C-05DF-FB4F5E018881}"/>
                </a:ext>
              </a:extLst>
            </p:cNvPr>
            <p:cNvSpPr/>
            <p:nvPr/>
          </p:nvSpPr>
          <p:spPr>
            <a:xfrm>
              <a:off x="1354767" y="1100205"/>
              <a:ext cx="1957997" cy="4840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  CEO——</a:t>
              </a:r>
              <a:r>
                <a:rPr lang="zh-CN" altLang="en-US" sz="2000" dirty="0">
                  <a:solidFill>
                    <a:schemeClr val="tx1"/>
                  </a:solidFill>
                </a:rPr>
                <a:t>郭迪欢</a:t>
              </a: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="" xmlns:a16="http://schemas.microsoft.com/office/drawing/2014/main" id="{88B00884-5E98-0B97-1994-A05783D4A2F5}"/>
                </a:ext>
              </a:extLst>
            </p:cNvPr>
            <p:cNvGrpSpPr/>
            <p:nvPr/>
          </p:nvGrpSpPr>
          <p:grpSpPr>
            <a:xfrm>
              <a:off x="216422" y="936154"/>
              <a:ext cx="3096343" cy="2271989"/>
              <a:chOff x="216422" y="936154"/>
              <a:chExt cx="3096343" cy="2271989"/>
            </a:xfrm>
          </p:grpSpPr>
          <p:sp>
            <p:nvSpPr>
              <p:cNvPr id="49" name="矩形 48">
                <a:extLst>
                  <a:ext uri="{FF2B5EF4-FFF2-40B4-BE49-F238E27FC236}">
                    <a16:creationId xmlns="" xmlns:a16="http://schemas.microsoft.com/office/drawing/2014/main" id="{71AB271D-464D-AE31-30A7-FDCE6548D7F9}"/>
                  </a:ext>
                </a:extLst>
              </p:cNvPr>
              <p:cNvSpPr/>
              <p:nvPr/>
            </p:nvSpPr>
            <p:spPr>
              <a:xfrm>
                <a:off x="746202" y="1102237"/>
                <a:ext cx="2566563" cy="192214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" name="图片 49">
                <a:extLst>
                  <a:ext uri="{FF2B5EF4-FFF2-40B4-BE49-F238E27FC236}">
                    <a16:creationId xmlns="" xmlns:a16="http://schemas.microsoft.com/office/drawing/2014/main" id="{D8017A9A-2634-A972-9BB3-58F5CACE18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6422" y="936154"/>
                <a:ext cx="1518873" cy="2271989"/>
              </a:xfrm>
              <a:prstGeom prst="ellipse">
                <a:avLst/>
              </a:prstGeom>
            </p:spPr>
          </p:pic>
        </p:grpSp>
      </p:grpSp>
      <p:grpSp>
        <p:nvGrpSpPr>
          <p:cNvPr id="51" name="组合 50">
            <a:extLst>
              <a:ext uri="{FF2B5EF4-FFF2-40B4-BE49-F238E27FC236}">
                <a16:creationId xmlns="" xmlns:a16="http://schemas.microsoft.com/office/drawing/2014/main" id="{26247143-7DBC-1D3C-EC34-06A6BC1D6539}"/>
              </a:ext>
            </a:extLst>
          </p:cNvPr>
          <p:cNvGrpSpPr/>
          <p:nvPr/>
        </p:nvGrpSpPr>
        <p:grpSpPr>
          <a:xfrm>
            <a:off x="3882015" y="761853"/>
            <a:ext cx="3589347" cy="2176409"/>
            <a:chOff x="3930077" y="1190320"/>
            <a:chExt cx="3589347" cy="2176409"/>
          </a:xfrm>
        </p:grpSpPr>
        <p:grpSp>
          <p:nvGrpSpPr>
            <p:cNvPr id="52" name="组合 51">
              <a:extLst>
                <a:ext uri="{FF2B5EF4-FFF2-40B4-BE49-F238E27FC236}">
                  <a16:creationId xmlns="" xmlns:a16="http://schemas.microsoft.com/office/drawing/2014/main" id="{0E5A7D6D-087C-9B97-AAE0-36EBD91A156F}"/>
                </a:ext>
              </a:extLst>
            </p:cNvPr>
            <p:cNvGrpSpPr/>
            <p:nvPr/>
          </p:nvGrpSpPr>
          <p:grpSpPr>
            <a:xfrm>
              <a:off x="3930077" y="1190320"/>
              <a:ext cx="3589347" cy="2176409"/>
              <a:chOff x="3930077" y="1190320"/>
              <a:chExt cx="3589347" cy="2176409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="" xmlns:a16="http://schemas.microsoft.com/office/drawing/2014/main" id="{CA6C1920-200F-82C6-C2D3-26F7623F2825}"/>
                  </a:ext>
                </a:extLst>
              </p:cNvPr>
              <p:cNvGrpSpPr/>
              <p:nvPr/>
            </p:nvGrpSpPr>
            <p:grpSpPr>
              <a:xfrm>
                <a:off x="4640050" y="1380575"/>
                <a:ext cx="2879374" cy="1933019"/>
                <a:chOff x="746202" y="1091365"/>
                <a:chExt cx="2566563" cy="1933019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="" xmlns:a16="http://schemas.microsoft.com/office/drawing/2014/main" id="{58852D38-E0F4-61AE-5FAC-C64CE2205580}"/>
                    </a:ext>
                  </a:extLst>
                </p:cNvPr>
                <p:cNvSpPr/>
                <p:nvPr/>
              </p:nvSpPr>
              <p:spPr>
                <a:xfrm>
                  <a:off x="1321777" y="1091365"/>
                  <a:ext cx="1990987" cy="478588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dirty="0">
                      <a:solidFill>
                        <a:schemeClr val="tx1"/>
                      </a:solidFill>
                    </a:rPr>
                    <a:t>   技术总监王术玮</a:t>
                  </a: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="" xmlns:a16="http://schemas.microsoft.com/office/drawing/2014/main" id="{DBC791A1-C28E-7725-5DAB-72C2FEC99CF7}"/>
                    </a:ext>
                  </a:extLst>
                </p:cNvPr>
                <p:cNvSpPr/>
                <p:nvPr/>
              </p:nvSpPr>
              <p:spPr>
                <a:xfrm>
                  <a:off x="746202" y="1102237"/>
                  <a:ext cx="2566563" cy="1922147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pic>
            <p:nvPicPr>
              <p:cNvPr id="55" name="图片 54">
                <a:extLst>
                  <a:ext uri="{FF2B5EF4-FFF2-40B4-BE49-F238E27FC236}">
                    <a16:creationId xmlns="" xmlns:a16="http://schemas.microsoft.com/office/drawing/2014/main" id="{4430A2A9-F9BE-988E-FA90-6B8A08C25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0077" y="1190320"/>
                <a:ext cx="1719569" cy="2176409"/>
              </a:xfrm>
              <a:prstGeom prst="ellipse">
                <a:avLst/>
              </a:prstGeom>
            </p:spPr>
          </p:pic>
        </p:grpSp>
        <p:sp>
          <p:nvSpPr>
            <p:cNvPr id="53" name="文本框 52">
              <a:extLst>
                <a:ext uri="{FF2B5EF4-FFF2-40B4-BE49-F238E27FC236}">
                  <a16:creationId xmlns="" xmlns:a16="http://schemas.microsoft.com/office/drawing/2014/main" id="{79C50CDC-D07F-CD55-E5C4-4C245CA0A056}"/>
                </a:ext>
              </a:extLst>
            </p:cNvPr>
            <p:cNvSpPr txBox="1"/>
            <p:nvPr/>
          </p:nvSpPr>
          <p:spPr>
            <a:xfrm>
              <a:off x="5716273" y="1937595"/>
              <a:ext cx="1719569" cy="1158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/>
                <a:t>新能源技术专业，主要负责光伏发电技术监制。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="" xmlns:a16="http://schemas.microsoft.com/office/drawing/2014/main" id="{EC5EE41B-0D4F-0446-548F-AF50654FBB33}"/>
              </a:ext>
            </a:extLst>
          </p:cNvPr>
          <p:cNvGrpSpPr/>
          <p:nvPr/>
        </p:nvGrpSpPr>
        <p:grpSpPr>
          <a:xfrm>
            <a:off x="7771496" y="703677"/>
            <a:ext cx="3612833" cy="2292759"/>
            <a:chOff x="7638150" y="1168407"/>
            <a:chExt cx="3612833" cy="2292759"/>
          </a:xfrm>
        </p:grpSpPr>
        <p:grpSp>
          <p:nvGrpSpPr>
            <p:cNvPr id="59" name="组合 58">
              <a:extLst>
                <a:ext uri="{FF2B5EF4-FFF2-40B4-BE49-F238E27FC236}">
                  <a16:creationId xmlns="" xmlns:a16="http://schemas.microsoft.com/office/drawing/2014/main" id="{09C54FCE-FAA8-695B-5B62-F6B059003A8A}"/>
                </a:ext>
              </a:extLst>
            </p:cNvPr>
            <p:cNvGrpSpPr/>
            <p:nvPr/>
          </p:nvGrpSpPr>
          <p:grpSpPr>
            <a:xfrm>
              <a:off x="8165149" y="1444582"/>
              <a:ext cx="3085834" cy="1922147"/>
              <a:chOff x="746202" y="1102237"/>
              <a:chExt cx="2566563" cy="1922147"/>
            </a:xfrm>
          </p:grpSpPr>
          <p:sp>
            <p:nvSpPr>
              <p:cNvPr id="62" name="矩形 61">
                <a:extLst>
                  <a:ext uri="{FF2B5EF4-FFF2-40B4-BE49-F238E27FC236}">
                    <a16:creationId xmlns="" xmlns:a16="http://schemas.microsoft.com/office/drawing/2014/main" id="{C864E6A5-5AEF-9D93-9662-2AECD7538744}"/>
                  </a:ext>
                </a:extLst>
              </p:cNvPr>
              <p:cNvSpPr/>
              <p:nvPr/>
            </p:nvSpPr>
            <p:spPr>
              <a:xfrm>
                <a:off x="1500422" y="1102237"/>
                <a:ext cx="1812343" cy="4840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</a:rPr>
                  <a:t>人事总监周理铜</a:t>
                </a: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="" xmlns:a16="http://schemas.microsoft.com/office/drawing/2014/main" id="{CDB34EEA-1509-DF6C-DC2E-A7958F83F4A7}"/>
                  </a:ext>
                </a:extLst>
              </p:cNvPr>
              <p:cNvSpPr/>
              <p:nvPr/>
            </p:nvSpPr>
            <p:spPr>
              <a:xfrm>
                <a:off x="746202" y="1102237"/>
                <a:ext cx="2566563" cy="192214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0" name="图片 59">
              <a:extLst>
                <a:ext uri="{FF2B5EF4-FFF2-40B4-BE49-F238E27FC236}">
                  <a16:creationId xmlns="" xmlns:a16="http://schemas.microsoft.com/office/drawing/2014/main" id="{8B3E9770-62AF-8A50-F3E5-521F641BD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8150" y="1168407"/>
              <a:ext cx="1703993" cy="2292759"/>
            </a:xfrm>
            <a:prstGeom prst="ellipse">
              <a:avLst/>
            </a:prstGeom>
          </p:spPr>
        </p:pic>
        <p:sp>
          <p:nvSpPr>
            <p:cNvPr id="61" name="文本框 60">
              <a:extLst>
                <a:ext uri="{FF2B5EF4-FFF2-40B4-BE49-F238E27FC236}">
                  <a16:creationId xmlns="" xmlns:a16="http://schemas.microsoft.com/office/drawing/2014/main" id="{87811A20-EB44-C060-485C-86ECEFBF3F27}"/>
                </a:ext>
              </a:extLst>
            </p:cNvPr>
            <p:cNvSpPr txBox="1"/>
            <p:nvPr/>
          </p:nvSpPr>
          <p:spPr>
            <a:xfrm>
              <a:off x="9460869" y="2030301"/>
              <a:ext cx="1769730" cy="1158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/>
                <a:t>软件工程专业，主要负责人员管理，人事招聘。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="" xmlns:a16="http://schemas.microsoft.com/office/drawing/2014/main" id="{6D1B9D64-B2FC-5DAA-E65E-FE673C9ACACB}"/>
              </a:ext>
            </a:extLst>
          </p:cNvPr>
          <p:cNvGrpSpPr/>
          <p:nvPr/>
        </p:nvGrpSpPr>
        <p:grpSpPr>
          <a:xfrm>
            <a:off x="155141" y="4130003"/>
            <a:ext cx="3531224" cy="2271988"/>
            <a:chOff x="72947" y="4438228"/>
            <a:chExt cx="3531224" cy="2271988"/>
          </a:xfrm>
        </p:grpSpPr>
        <p:grpSp>
          <p:nvGrpSpPr>
            <p:cNvPr id="65" name="组合 64">
              <a:extLst>
                <a:ext uri="{FF2B5EF4-FFF2-40B4-BE49-F238E27FC236}">
                  <a16:creationId xmlns="" xmlns:a16="http://schemas.microsoft.com/office/drawing/2014/main" id="{4DC4108B-5072-4CB0-BDBA-194AF777C9CC}"/>
                </a:ext>
              </a:extLst>
            </p:cNvPr>
            <p:cNvGrpSpPr/>
            <p:nvPr/>
          </p:nvGrpSpPr>
          <p:grpSpPr>
            <a:xfrm>
              <a:off x="724797" y="4628597"/>
              <a:ext cx="2879374" cy="1924179"/>
              <a:chOff x="746202" y="1100205"/>
              <a:chExt cx="2566563" cy="1924179"/>
            </a:xfrm>
          </p:grpSpPr>
          <p:sp>
            <p:nvSpPr>
              <p:cNvPr id="67" name="矩形 66">
                <a:extLst>
                  <a:ext uri="{FF2B5EF4-FFF2-40B4-BE49-F238E27FC236}">
                    <a16:creationId xmlns="" xmlns:a16="http://schemas.microsoft.com/office/drawing/2014/main" id="{266AF965-4123-9587-0113-BDC9D46E2B58}"/>
                  </a:ext>
                </a:extLst>
              </p:cNvPr>
              <p:cNvSpPr/>
              <p:nvPr/>
            </p:nvSpPr>
            <p:spPr>
              <a:xfrm>
                <a:off x="1354767" y="1100205"/>
                <a:ext cx="1957997" cy="4840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</a:rPr>
                  <a:t>   宣传总监蓝美玲</a:t>
                </a: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="" xmlns:a16="http://schemas.microsoft.com/office/drawing/2014/main" id="{384E17FE-957D-13B2-BBBF-83FD84FA6A55}"/>
                  </a:ext>
                </a:extLst>
              </p:cNvPr>
              <p:cNvSpPr/>
              <p:nvPr/>
            </p:nvSpPr>
            <p:spPr>
              <a:xfrm>
                <a:off x="746202" y="1102237"/>
                <a:ext cx="2566563" cy="192214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6" name="图片 65">
              <a:extLst>
                <a:ext uri="{FF2B5EF4-FFF2-40B4-BE49-F238E27FC236}">
                  <a16:creationId xmlns="" xmlns:a16="http://schemas.microsoft.com/office/drawing/2014/main" id="{6E24E12B-02A0-A6FD-62A4-2F57C90EF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47" y="4438228"/>
              <a:ext cx="1703992" cy="2271988"/>
            </a:xfrm>
            <a:prstGeom prst="ellipse">
              <a:avLst/>
            </a:prstGeom>
          </p:spPr>
        </p:pic>
      </p:grpSp>
      <p:grpSp>
        <p:nvGrpSpPr>
          <p:cNvPr id="69" name="组合 68">
            <a:extLst>
              <a:ext uri="{FF2B5EF4-FFF2-40B4-BE49-F238E27FC236}">
                <a16:creationId xmlns="" xmlns:a16="http://schemas.microsoft.com/office/drawing/2014/main" id="{7B0EE5AC-E7F9-F44B-7348-BC1E1019B5D6}"/>
              </a:ext>
            </a:extLst>
          </p:cNvPr>
          <p:cNvGrpSpPr/>
          <p:nvPr/>
        </p:nvGrpSpPr>
        <p:grpSpPr>
          <a:xfrm>
            <a:off x="4068917" y="4147482"/>
            <a:ext cx="3493363" cy="2271989"/>
            <a:chOff x="3986723" y="4455707"/>
            <a:chExt cx="3493363" cy="2271989"/>
          </a:xfrm>
        </p:grpSpPr>
        <p:grpSp>
          <p:nvGrpSpPr>
            <p:cNvPr id="70" name="组合 69">
              <a:extLst>
                <a:ext uri="{FF2B5EF4-FFF2-40B4-BE49-F238E27FC236}">
                  <a16:creationId xmlns="" xmlns:a16="http://schemas.microsoft.com/office/drawing/2014/main" id="{CFEFCA06-360A-70A4-233C-550A7CE6CD28}"/>
                </a:ext>
              </a:extLst>
            </p:cNvPr>
            <p:cNvGrpSpPr/>
            <p:nvPr/>
          </p:nvGrpSpPr>
          <p:grpSpPr>
            <a:xfrm>
              <a:off x="4600712" y="4628597"/>
              <a:ext cx="2879374" cy="1924179"/>
              <a:chOff x="746202" y="1100205"/>
              <a:chExt cx="2566563" cy="1924179"/>
            </a:xfrm>
          </p:grpSpPr>
          <p:sp>
            <p:nvSpPr>
              <p:cNvPr id="72" name="矩形 71">
                <a:extLst>
                  <a:ext uri="{FF2B5EF4-FFF2-40B4-BE49-F238E27FC236}">
                    <a16:creationId xmlns="" xmlns:a16="http://schemas.microsoft.com/office/drawing/2014/main" id="{29E506FF-D370-8BC4-8222-D3A790357483}"/>
                  </a:ext>
                </a:extLst>
              </p:cNvPr>
              <p:cNvSpPr/>
              <p:nvPr/>
            </p:nvSpPr>
            <p:spPr>
              <a:xfrm>
                <a:off x="1354767" y="1100205"/>
                <a:ext cx="1957997" cy="4840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</a:rPr>
                  <a:t>  市场总监周正凯</a:t>
                </a: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="" xmlns:a16="http://schemas.microsoft.com/office/drawing/2014/main" id="{432ED4A3-CD6E-9F72-B018-AF530112DA39}"/>
                  </a:ext>
                </a:extLst>
              </p:cNvPr>
              <p:cNvSpPr/>
              <p:nvPr/>
            </p:nvSpPr>
            <p:spPr>
              <a:xfrm>
                <a:off x="746202" y="1102237"/>
                <a:ext cx="2566563" cy="192214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71" name="图片 70">
              <a:extLst>
                <a:ext uri="{FF2B5EF4-FFF2-40B4-BE49-F238E27FC236}">
                  <a16:creationId xmlns="" xmlns:a16="http://schemas.microsoft.com/office/drawing/2014/main" id="{62484F3E-514E-4010-738F-A37B385D2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723" y="4455707"/>
              <a:ext cx="1703992" cy="2271989"/>
            </a:xfrm>
            <a:prstGeom prst="ellipse">
              <a:avLst/>
            </a:prstGeom>
          </p:spPr>
        </p:pic>
      </p:grpSp>
      <p:grpSp>
        <p:nvGrpSpPr>
          <p:cNvPr id="74" name="组合 73">
            <a:extLst>
              <a:ext uri="{FF2B5EF4-FFF2-40B4-BE49-F238E27FC236}">
                <a16:creationId xmlns="" xmlns:a16="http://schemas.microsoft.com/office/drawing/2014/main" id="{8FDB7993-B557-F57B-563A-7AC4258217FD}"/>
              </a:ext>
            </a:extLst>
          </p:cNvPr>
          <p:cNvGrpSpPr/>
          <p:nvPr/>
        </p:nvGrpSpPr>
        <p:grpSpPr>
          <a:xfrm>
            <a:off x="7846002" y="4130003"/>
            <a:ext cx="3487176" cy="2240854"/>
            <a:chOff x="7763808" y="4438228"/>
            <a:chExt cx="3487176" cy="2240854"/>
          </a:xfrm>
        </p:grpSpPr>
        <p:grpSp>
          <p:nvGrpSpPr>
            <p:cNvPr id="75" name="组合 74">
              <a:extLst>
                <a:ext uri="{FF2B5EF4-FFF2-40B4-BE49-F238E27FC236}">
                  <a16:creationId xmlns="" xmlns:a16="http://schemas.microsoft.com/office/drawing/2014/main" id="{1FA52BA9-05B3-B957-28BC-D68BFD811A42}"/>
                </a:ext>
              </a:extLst>
            </p:cNvPr>
            <p:cNvGrpSpPr/>
            <p:nvPr/>
          </p:nvGrpSpPr>
          <p:grpSpPr>
            <a:xfrm>
              <a:off x="8371610" y="4628597"/>
              <a:ext cx="2879374" cy="1924179"/>
              <a:chOff x="746202" y="1100205"/>
              <a:chExt cx="2566563" cy="1924179"/>
            </a:xfrm>
          </p:grpSpPr>
          <p:sp>
            <p:nvSpPr>
              <p:cNvPr id="77" name="矩形 76">
                <a:extLst>
                  <a:ext uri="{FF2B5EF4-FFF2-40B4-BE49-F238E27FC236}">
                    <a16:creationId xmlns="" xmlns:a16="http://schemas.microsoft.com/office/drawing/2014/main" id="{8EF2D539-B8E8-1A8E-F5C3-264A0F845BAC}"/>
                  </a:ext>
                </a:extLst>
              </p:cNvPr>
              <p:cNvSpPr/>
              <p:nvPr/>
            </p:nvSpPr>
            <p:spPr>
              <a:xfrm>
                <a:off x="1354767" y="1100205"/>
                <a:ext cx="1957997" cy="4840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</a:rPr>
                  <a:t>   研发总监刘子霖</a:t>
                </a: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="" xmlns:a16="http://schemas.microsoft.com/office/drawing/2014/main" id="{1DA47C49-D491-370E-EC7F-F967E363D043}"/>
                  </a:ext>
                </a:extLst>
              </p:cNvPr>
              <p:cNvSpPr/>
              <p:nvPr/>
            </p:nvSpPr>
            <p:spPr>
              <a:xfrm>
                <a:off x="746202" y="1102237"/>
                <a:ext cx="2566563" cy="192214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76" name="图片 75">
              <a:extLst>
                <a:ext uri="{FF2B5EF4-FFF2-40B4-BE49-F238E27FC236}">
                  <a16:creationId xmlns="" xmlns:a16="http://schemas.microsoft.com/office/drawing/2014/main" id="{58546673-1BAE-037A-8CE4-40DD117B9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3808" y="4438228"/>
              <a:ext cx="1680641" cy="2240854"/>
            </a:xfrm>
            <a:prstGeom prst="ellipse">
              <a:avLst/>
            </a:prstGeom>
          </p:spPr>
        </p:pic>
      </p:grpSp>
      <p:sp>
        <p:nvSpPr>
          <p:cNvPr id="79" name="文本框 78">
            <a:extLst>
              <a:ext uri="{FF2B5EF4-FFF2-40B4-BE49-F238E27FC236}">
                <a16:creationId xmlns="" xmlns:a16="http://schemas.microsoft.com/office/drawing/2014/main" id="{CCD41393-07C9-2D09-A66A-710D6AA4910A}"/>
              </a:ext>
            </a:extLst>
          </p:cNvPr>
          <p:cNvSpPr txBox="1"/>
          <p:nvPr/>
        </p:nvSpPr>
        <p:spPr>
          <a:xfrm>
            <a:off x="1844829" y="1509128"/>
            <a:ext cx="1960260" cy="115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大数据与会计专业，主要负责财务工作与组织领导。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="" xmlns:a16="http://schemas.microsoft.com/office/drawing/2014/main" id="{B3F95F7B-14F5-C7A7-64C3-E7248190CF17}"/>
              </a:ext>
            </a:extLst>
          </p:cNvPr>
          <p:cNvSpPr txBox="1"/>
          <p:nvPr/>
        </p:nvSpPr>
        <p:spPr>
          <a:xfrm>
            <a:off x="1922080" y="4785004"/>
            <a:ext cx="1622340" cy="115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计算机应用技术专业，主要负责公司宣传与宣发。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="" xmlns:a16="http://schemas.microsoft.com/office/drawing/2014/main" id="{4D9E2C6D-F726-2BEF-8F77-E37F4AA22D63}"/>
              </a:ext>
            </a:extLst>
          </p:cNvPr>
          <p:cNvSpPr txBox="1"/>
          <p:nvPr/>
        </p:nvSpPr>
        <p:spPr>
          <a:xfrm>
            <a:off x="5820861" y="4710519"/>
            <a:ext cx="1770113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计算机科学与技术专业，主要负责市场调研与市场预判。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="" xmlns:a16="http://schemas.microsoft.com/office/drawing/2014/main" id="{1B9BBB09-DA00-BF77-7D9A-8B2000824034}"/>
              </a:ext>
            </a:extLst>
          </p:cNvPr>
          <p:cNvSpPr txBox="1"/>
          <p:nvPr/>
        </p:nvSpPr>
        <p:spPr>
          <a:xfrm>
            <a:off x="9577913" y="4760738"/>
            <a:ext cx="1703992" cy="152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计算机科学与技术专业，主要负责新产品研发与制作。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628" y="0"/>
            <a:ext cx="2252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团队成员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5618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78537EF4-8478-1807-E946-CC650CBA1EF5}"/>
              </a:ext>
            </a:extLst>
          </p:cNvPr>
          <p:cNvGrpSpPr/>
          <p:nvPr/>
        </p:nvGrpSpPr>
        <p:grpSpPr>
          <a:xfrm>
            <a:off x="2939983" y="432921"/>
            <a:ext cx="6368403" cy="2996079"/>
            <a:chOff x="879386" y="2414966"/>
            <a:chExt cx="5073328" cy="2817613"/>
          </a:xfrm>
        </p:grpSpPr>
        <p:grpSp>
          <p:nvGrpSpPr>
            <p:cNvPr id="5" name="组合 4">
              <a:extLst>
                <a:ext uri="{FF2B5EF4-FFF2-40B4-BE49-F238E27FC236}">
                  <a16:creationId xmlns="" xmlns:a16="http://schemas.microsoft.com/office/drawing/2014/main" id="{BE0C8F71-D2E4-B933-4271-9C2F96F3B9C7}"/>
                </a:ext>
              </a:extLst>
            </p:cNvPr>
            <p:cNvGrpSpPr/>
            <p:nvPr/>
          </p:nvGrpSpPr>
          <p:grpSpPr>
            <a:xfrm>
              <a:off x="879386" y="2414966"/>
              <a:ext cx="5073328" cy="2817613"/>
              <a:chOff x="879386" y="2414966"/>
              <a:chExt cx="5073328" cy="2817613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="" xmlns:a16="http://schemas.microsoft.com/office/drawing/2014/main" id="{91AF6502-632C-9F43-DA15-4E32C31E68BB}"/>
                  </a:ext>
                </a:extLst>
              </p:cNvPr>
              <p:cNvGrpSpPr/>
              <p:nvPr/>
            </p:nvGrpSpPr>
            <p:grpSpPr>
              <a:xfrm>
                <a:off x="879386" y="2414966"/>
                <a:ext cx="5073328" cy="2817613"/>
                <a:chOff x="3600797" y="693128"/>
                <a:chExt cx="4320480" cy="2603966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="" xmlns:a16="http://schemas.microsoft.com/office/drawing/2014/main" id="{2A69F19E-85AA-15B4-B5AB-F5AD7B39BF2E}"/>
                    </a:ext>
                  </a:extLst>
                </p:cNvPr>
                <p:cNvSpPr/>
                <p:nvPr/>
              </p:nvSpPr>
              <p:spPr>
                <a:xfrm>
                  <a:off x="4248869" y="940078"/>
                  <a:ext cx="3672408" cy="2304256"/>
                </a:xfrm>
                <a:prstGeom prst="rect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矩形 9">
                  <a:extLst>
                    <a:ext uri="{FF2B5EF4-FFF2-40B4-BE49-F238E27FC236}">
                      <a16:creationId xmlns="" xmlns:a16="http://schemas.microsoft.com/office/drawing/2014/main" id="{D709BEC2-F373-9D81-DBAB-D1FB3CDC48A4}"/>
                    </a:ext>
                  </a:extLst>
                </p:cNvPr>
                <p:cNvSpPr/>
                <p:nvPr/>
              </p:nvSpPr>
              <p:spPr>
                <a:xfrm>
                  <a:off x="4896941" y="893711"/>
                  <a:ext cx="3024336" cy="504056"/>
                </a:xfrm>
                <a:prstGeom prst="rect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400" dirty="0"/>
                    <a:t>       </a:t>
                  </a:r>
                  <a:r>
                    <a:rPr lang="zh-CN" altLang="en-US" sz="2400" dirty="0">
                      <a:solidFill>
                        <a:schemeClr val="bg1"/>
                      </a:solidFill>
                    </a:rPr>
                    <a:t>创新创业指导</a:t>
                  </a:r>
                  <a:r>
                    <a:rPr lang="en-US" altLang="zh-CN" sz="2400" dirty="0">
                      <a:solidFill>
                        <a:schemeClr val="bg1"/>
                      </a:solidFill>
                    </a:rPr>
                    <a:t>——</a:t>
                  </a:r>
                  <a:r>
                    <a:rPr lang="zh-CN" altLang="en-US" sz="2400" dirty="0">
                      <a:solidFill>
                        <a:schemeClr val="bg1"/>
                      </a:solidFill>
                    </a:rPr>
                    <a:t>秦泽婷</a:t>
                  </a:r>
                </a:p>
              </p:txBody>
            </p:sp>
            <p:sp>
              <p:nvSpPr>
                <p:cNvPr id="11" name="椭圆 10">
                  <a:extLst>
                    <a:ext uri="{FF2B5EF4-FFF2-40B4-BE49-F238E27FC236}">
                      <a16:creationId xmlns="" xmlns:a16="http://schemas.microsoft.com/office/drawing/2014/main" id="{55CCED26-A9CC-7A89-3E94-AF50BC4D9FD4}"/>
                    </a:ext>
                  </a:extLst>
                </p:cNvPr>
                <p:cNvSpPr/>
                <p:nvPr/>
              </p:nvSpPr>
              <p:spPr>
                <a:xfrm>
                  <a:off x="3600797" y="693128"/>
                  <a:ext cx="1743626" cy="2603966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8" name="图片 7">
                <a:extLst>
                  <a:ext uri="{FF2B5EF4-FFF2-40B4-BE49-F238E27FC236}">
                    <a16:creationId xmlns="" xmlns:a16="http://schemas.microsoft.com/office/drawing/2014/main" id="{6E099418-0073-AFF6-4EE6-858496375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764" y="2456248"/>
                <a:ext cx="1894243" cy="2710795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pic>
        </p:grpSp>
        <p:sp>
          <p:nvSpPr>
            <p:cNvPr id="6" name="文本框 5">
              <a:extLst>
                <a:ext uri="{FF2B5EF4-FFF2-40B4-BE49-F238E27FC236}">
                  <a16:creationId xmlns="" xmlns:a16="http://schemas.microsoft.com/office/drawing/2014/main" id="{F32BC858-F001-BD65-1C86-45152B14963D}"/>
                </a:ext>
              </a:extLst>
            </p:cNvPr>
            <p:cNvSpPr txBox="1"/>
            <p:nvPr/>
          </p:nvSpPr>
          <p:spPr>
            <a:xfrm>
              <a:off x="2926841" y="3194314"/>
              <a:ext cx="3025873" cy="194475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indent="457200" algn="just">
                <a:lnSpc>
                  <a:spcPct val="120000"/>
                </a:lnSpc>
              </a:pPr>
              <a:r>
                <a:rPr lang="zh-CN" altLang="en-US" sz="1800" spc="1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南昌理工学院创新创业导师</a:t>
              </a:r>
              <a:r>
                <a:rPr lang="en-US" altLang="zh-CN" sz="1800" spc="1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,</a:t>
              </a:r>
              <a:r>
                <a:rPr lang="zh-CN" altLang="en-US" sz="1800" spc="1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荣获全国大学生数学建模省三等奖</a:t>
              </a:r>
              <a:r>
                <a:rPr lang="en-US" altLang="zh-CN" sz="1800" spc="1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,2020</a:t>
              </a:r>
              <a:r>
                <a:rPr lang="zh-CN" altLang="en-US" sz="1800" spc="1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网络技术挑战赛华中赛区三等奖</a:t>
              </a:r>
              <a:r>
                <a:rPr lang="en-US" altLang="zh-CN" sz="1800" spc="1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,</a:t>
              </a:r>
              <a:r>
                <a:rPr lang="zh-CN" altLang="en-US" sz="1800" spc="1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互联网</a:t>
              </a:r>
              <a:r>
                <a:rPr lang="en-US" altLang="zh-CN" sz="1800" spc="1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+</a:t>
              </a:r>
              <a:r>
                <a:rPr lang="zh-CN" altLang="en-US" sz="1800" spc="1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大学生创新创业高教主赛道全国铜奖</a:t>
              </a:r>
              <a:r>
                <a:rPr lang="zh-CN" altLang="en-US" sz="1800" b="1" spc="1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。</a:t>
              </a:r>
              <a:r>
                <a:rPr lang="zh-CN" altLang="en-US" sz="1800" b="1" spc="1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为本项目提供创新思维指导</a:t>
              </a:r>
              <a:r>
                <a:rPr lang="zh-CN" altLang="en-US" sz="1800" spc="1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。</a:t>
              </a:r>
              <a:endParaRPr lang="en-US" altLang="zh-CN" sz="1800" b="1" spc="1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CAD43064-B6E8-BF6A-256E-64AEAAEEDB1D}"/>
              </a:ext>
            </a:extLst>
          </p:cNvPr>
          <p:cNvGrpSpPr/>
          <p:nvPr/>
        </p:nvGrpSpPr>
        <p:grpSpPr>
          <a:xfrm>
            <a:off x="6341532" y="3843435"/>
            <a:ext cx="5628821" cy="2817613"/>
            <a:chOff x="360237" y="3877372"/>
            <a:chExt cx="5157999" cy="2817613"/>
          </a:xfrm>
        </p:grpSpPr>
        <p:grpSp>
          <p:nvGrpSpPr>
            <p:cNvPr id="13" name="组合 12">
              <a:extLst>
                <a:ext uri="{FF2B5EF4-FFF2-40B4-BE49-F238E27FC236}">
                  <a16:creationId xmlns="" xmlns:a16="http://schemas.microsoft.com/office/drawing/2014/main" id="{79CE7E34-5AED-0E3D-40D5-03CCB8A8BE34}"/>
                </a:ext>
              </a:extLst>
            </p:cNvPr>
            <p:cNvGrpSpPr/>
            <p:nvPr/>
          </p:nvGrpSpPr>
          <p:grpSpPr>
            <a:xfrm>
              <a:off x="360237" y="3877372"/>
              <a:ext cx="5073328" cy="2817613"/>
              <a:chOff x="3600797" y="693128"/>
              <a:chExt cx="4320480" cy="2603966"/>
            </a:xfrm>
          </p:grpSpPr>
          <p:sp>
            <p:nvSpPr>
              <p:cNvPr id="16" name="矩形 15">
                <a:extLst>
                  <a:ext uri="{FF2B5EF4-FFF2-40B4-BE49-F238E27FC236}">
                    <a16:creationId xmlns="" xmlns:a16="http://schemas.microsoft.com/office/drawing/2014/main" id="{21C2D9F3-E113-6889-D12F-11D6DCE34D83}"/>
                  </a:ext>
                </a:extLst>
              </p:cNvPr>
              <p:cNvSpPr/>
              <p:nvPr/>
            </p:nvSpPr>
            <p:spPr>
              <a:xfrm>
                <a:off x="4248869" y="921134"/>
                <a:ext cx="3672408" cy="2304256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="" xmlns:a16="http://schemas.microsoft.com/office/drawing/2014/main" id="{B9FC0F8D-54B2-BBBC-BA20-987D2706A342}"/>
                  </a:ext>
                </a:extLst>
              </p:cNvPr>
              <p:cNvSpPr/>
              <p:nvPr/>
            </p:nvSpPr>
            <p:spPr>
              <a:xfrm>
                <a:off x="4896941" y="893711"/>
                <a:ext cx="3024336" cy="504056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      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软件技术指导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——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谢青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="" xmlns:a16="http://schemas.microsoft.com/office/drawing/2014/main" id="{959B44FE-BAF1-50FB-7843-E8CCC7959935}"/>
                  </a:ext>
                </a:extLst>
              </p:cNvPr>
              <p:cNvSpPr/>
              <p:nvPr/>
            </p:nvSpPr>
            <p:spPr>
              <a:xfrm>
                <a:off x="3600797" y="693128"/>
                <a:ext cx="1743626" cy="2603966"/>
              </a:xfrm>
              <a:prstGeom prst="ellipse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="" xmlns:a16="http://schemas.microsoft.com/office/drawing/2014/main" id="{4C6DEC60-F160-7C4C-C81C-ED5306630019}"/>
                </a:ext>
              </a:extLst>
            </p:cNvPr>
            <p:cNvSpPr txBox="1"/>
            <p:nvPr/>
          </p:nvSpPr>
          <p:spPr>
            <a:xfrm>
              <a:off x="2423327" y="4762225"/>
              <a:ext cx="3094909" cy="173616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indent="457200" algn="just">
                <a:lnSpc>
                  <a:spcPct val="120000"/>
                </a:lnSpc>
              </a:pPr>
              <a:r>
                <a:rPr lang="zh-CN" altLang="en-US" sz="1800" spc="1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中级网络工程师，参与完成省级教学研究课题</a:t>
              </a:r>
              <a:r>
                <a:rPr lang="en-US" altLang="zh-CN" sz="1800" spc="1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r>
                <a:rPr lang="zh-CN" altLang="en-US" sz="1800" spc="1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项，发表论文</a:t>
              </a:r>
              <a:r>
                <a:rPr lang="en-US" altLang="zh-CN" sz="1800" spc="1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3</a:t>
              </a:r>
              <a:r>
                <a:rPr lang="zh-CN" altLang="en-US" sz="1800" spc="1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篇，拥有计算机软件著作权</a:t>
              </a:r>
              <a:r>
                <a:rPr lang="en-US" altLang="zh-CN" sz="1800" spc="1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4</a:t>
              </a:r>
              <a:r>
                <a:rPr lang="zh-CN" altLang="en-US" sz="1800" spc="1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项。</a:t>
              </a:r>
              <a:r>
                <a:rPr lang="zh-CN" altLang="en-US" sz="1800" b="1" spc="1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为本项目提供软件技术支持。</a:t>
              </a:r>
              <a:endParaRPr lang="en-US" altLang="zh-CN" sz="1800" b="1" spc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="" xmlns:a16="http://schemas.microsoft.com/office/drawing/2014/main" id="{ACBC6DBB-ABD0-92FA-48D9-129205ADA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73" y="3924408"/>
              <a:ext cx="2012526" cy="268336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pic>
      </p:grp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A52EFFC3-E537-D033-308B-B17B51CCB473}"/>
              </a:ext>
            </a:extLst>
          </p:cNvPr>
          <p:cNvGrpSpPr/>
          <p:nvPr/>
        </p:nvGrpSpPr>
        <p:grpSpPr>
          <a:xfrm>
            <a:off x="314047" y="3921022"/>
            <a:ext cx="5715448" cy="2936978"/>
            <a:chOff x="5869030" y="4248796"/>
            <a:chExt cx="5073328" cy="2936978"/>
          </a:xfrm>
        </p:grpSpPr>
        <p:grpSp>
          <p:nvGrpSpPr>
            <p:cNvPr id="20" name="组合 19">
              <a:extLst>
                <a:ext uri="{FF2B5EF4-FFF2-40B4-BE49-F238E27FC236}">
                  <a16:creationId xmlns="" xmlns:a16="http://schemas.microsoft.com/office/drawing/2014/main" id="{43063F66-8C90-BB8A-E410-17535EAA27DE}"/>
                </a:ext>
              </a:extLst>
            </p:cNvPr>
            <p:cNvGrpSpPr/>
            <p:nvPr/>
          </p:nvGrpSpPr>
          <p:grpSpPr>
            <a:xfrm>
              <a:off x="5869030" y="4248796"/>
              <a:ext cx="5073328" cy="2936978"/>
              <a:chOff x="360237" y="3877372"/>
              <a:chExt cx="5073328" cy="2936978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="" xmlns:a16="http://schemas.microsoft.com/office/drawing/2014/main" id="{34C2D0DE-0931-0A6A-276E-23CC85733E63}"/>
                  </a:ext>
                </a:extLst>
              </p:cNvPr>
              <p:cNvGrpSpPr/>
              <p:nvPr/>
            </p:nvGrpSpPr>
            <p:grpSpPr>
              <a:xfrm>
                <a:off x="360237" y="3877372"/>
                <a:ext cx="5073328" cy="2817613"/>
                <a:chOff x="3600797" y="693128"/>
                <a:chExt cx="4320480" cy="2603966"/>
              </a:xfrm>
            </p:grpSpPr>
            <p:sp>
              <p:nvSpPr>
                <p:cNvPr id="24" name="矩形 23">
                  <a:extLst>
                    <a:ext uri="{FF2B5EF4-FFF2-40B4-BE49-F238E27FC236}">
                      <a16:creationId xmlns="" xmlns:a16="http://schemas.microsoft.com/office/drawing/2014/main" id="{E0314BB6-D048-A4D1-3973-00EE9ED2D09A}"/>
                    </a:ext>
                  </a:extLst>
                </p:cNvPr>
                <p:cNvSpPr/>
                <p:nvPr/>
              </p:nvSpPr>
              <p:spPr>
                <a:xfrm>
                  <a:off x="4248869" y="921134"/>
                  <a:ext cx="3672408" cy="2304256"/>
                </a:xfrm>
                <a:prstGeom prst="rect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="" xmlns:a16="http://schemas.microsoft.com/office/drawing/2014/main" id="{D29E3DB9-6FAE-21EB-513B-C696A74516A4}"/>
                    </a:ext>
                  </a:extLst>
                </p:cNvPr>
                <p:cNvSpPr/>
                <p:nvPr/>
              </p:nvSpPr>
              <p:spPr>
                <a:xfrm>
                  <a:off x="4896941" y="893711"/>
                  <a:ext cx="3024336" cy="504056"/>
                </a:xfrm>
                <a:prstGeom prst="rect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       </a:t>
                  </a:r>
                  <a:r>
                    <a:rPr lang="zh-CN" altLang="en-US" sz="2400" dirty="0">
                      <a:solidFill>
                        <a:schemeClr val="bg1"/>
                      </a:solidFill>
                    </a:rPr>
                    <a:t>职业规划指导</a:t>
                  </a:r>
                  <a:r>
                    <a:rPr lang="en-US" altLang="zh-CN" sz="2400" dirty="0">
                      <a:solidFill>
                        <a:schemeClr val="bg1"/>
                      </a:solidFill>
                    </a:rPr>
                    <a:t>——</a:t>
                  </a:r>
                  <a:r>
                    <a:rPr lang="zh-CN" altLang="en-US" sz="2400" dirty="0">
                      <a:solidFill>
                        <a:schemeClr val="bg1"/>
                      </a:solidFill>
                    </a:rPr>
                    <a:t>夏秋亮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椭圆 25">
                  <a:extLst>
                    <a:ext uri="{FF2B5EF4-FFF2-40B4-BE49-F238E27FC236}">
                      <a16:creationId xmlns="" xmlns:a16="http://schemas.microsoft.com/office/drawing/2014/main" id="{F9A0A71A-B049-EC2E-C0C9-0FA22B9800E0}"/>
                    </a:ext>
                  </a:extLst>
                </p:cNvPr>
                <p:cNvSpPr/>
                <p:nvPr/>
              </p:nvSpPr>
              <p:spPr>
                <a:xfrm>
                  <a:off x="3600797" y="693128"/>
                  <a:ext cx="1743626" cy="2603966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" name="文本框 22">
                <a:extLst>
                  <a:ext uri="{FF2B5EF4-FFF2-40B4-BE49-F238E27FC236}">
                    <a16:creationId xmlns="" xmlns:a16="http://schemas.microsoft.com/office/drawing/2014/main" id="{919DC6A5-32A0-3C8D-58D5-FA00628BB8E5}"/>
                  </a:ext>
                </a:extLst>
              </p:cNvPr>
              <p:cNvSpPr txBox="1"/>
              <p:nvPr/>
            </p:nvSpPr>
            <p:spPr>
              <a:xfrm>
                <a:off x="2500368" y="4746412"/>
                <a:ext cx="2802197" cy="206793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20000"/>
                  </a:lnSpc>
                </a:pPr>
                <a:r>
                  <a:rPr lang="zh-CN" altLang="en-US" sz="1800" spc="1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职业规划导师，南昌理工学院计算机信息工程学院党委副书记，参与省级课题</a:t>
                </a:r>
                <a:r>
                  <a:rPr lang="en-US" altLang="zh-CN" sz="1800" spc="1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3</a:t>
                </a:r>
                <a:r>
                  <a:rPr lang="zh-CN" altLang="en-US" sz="1800" spc="1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项，发表论文十余篇。</a:t>
                </a:r>
                <a:r>
                  <a:rPr lang="zh-CN" altLang="en-US" sz="1800" b="1" spc="100" dirty="0">
                    <a:solidFill>
                      <a:srgbClr val="FF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为本项目提供未来规划指导。</a:t>
                </a:r>
                <a:endParaRPr lang="en-US" altLang="zh-CN" sz="1800" b="1" spc="1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="" xmlns:a16="http://schemas.microsoft.com/office/drawing/2014/main" id="{22CC7865-2B96-B910-A725-0B601747C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0947" y="4320206"/>
              <a:ext cx="1970318" cy="266861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pic>
      </p:grpSp>
      <p:sp>
        <p:nvSpPr>
          <p:cNvPr id="2" name="TextBox 1"/>
          <p:cNvSpPr txBox="1"/>
          <p:nvPr/>
        </p:nvSpPr>
        <p:spPr>
          <a:xfrm>
            <a:off x="98146" y="136085"/>
            <a:ext cx="2146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校内指导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96742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521D643D-E32E-B1C6-2476-135007D86E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24" y="817503"/>
            <a:ext cx="2376000" cy="316800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1E4C6292-1AD5-4DAC-C3EC-2DFE941D1C60}"/>
              </a:ext>
            </a:extLst>
          </p:cNvPr>
          <p:cNvSpPr txBox="1"/>
          <p:nvPr/>
        </p:nvSpPr>
        <p:spPr>
          <a:xfrm>
            <a:off x="413886" y="4735630"/>
            <a:ext cx="48126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20000"/>
              </a:lnSpc>
            </a:pPr>
            <a:r>
              <a:rPr lang="zh-CN" altLang="en-US" sz="1800" spc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深圳技术大学新材料与新能源学院副教授，东京工业大学材料科学与工程专业，博士。主要研究方向是磁性纳米薄膜和新型磁存储材料，自旋电子材料与器件。</a:t>
            </a:r>
            <a:r>
              <a:rPr lang="zh-CN" altLang="en-US" dirty="0">
                <a:solidFill>
                  <a:srgbClr val="FF0000"/>
                </a:solidFill>
              </a:rPr>
              <a:t>为本项目提供原材料组装思路与实际操作指导。</a:t>
            </a:r>
            <a:endParaRPr lang="en-US" altLang="zh-CN" sz="1800" b="1" spc="100" dirty="0">
              <a:solidFill>
                <a:srgbClr val="FF0000"/>
              </a:solidFill>
              <a:highlight>
                <a:srgbClr val="FFFF00"/>
              </a:highligh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C4E3FBC9-025B-C28E-B965-0330B3526CD0}"/>
              </a:ext>
            </a:extLst>
          </p:cNvPr>
          <p:cNvSpPr txBox="1"/>
          <p:nvPr/>
        </p:nvSpPr>
        <p:spPr>
          <a:xfrm>
            <a:off x="941103" y="4021407"/>
            <a:ext cx="3342642" cy="4767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kumimoji="1" b="1">
                <a:solidFill>
                  <a:schemeClr val="accent1"/>
                </a:solidFill>
                <a:latin typeface="+mn-ea"/>
              </a:defRPr>
            </a:lvl1pPr>
          </a:lstStyle>
          <a:p>
            <a:pPr algn="ctr"/>
            <a:r>
              <a:rPr lang="zh-CN" altLang="en-US" sz="24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POSans H" panose="00020600040101010101" pitchFamily="18" charset="-122"/>
                <a:ea typeface="OPPOSans H" panose="00020600040101010101" pitchFamily="18" charset="-122"/>
              </a:rPr>
              <a:t>安红雨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="" xmlns:a16="http://schemas.microsoft.com/office/drawing/2014/main" id="{3D928F34-D87D-2907-AC2D-148A30802755}"/>
              </a:ext>
            </a:extLst>
          </p:cNvPr>
          <p:cNvCxnSpPr>
            <a:cxnSpLocks/>
          </p:cNvCxnSpPr>
          <p:nvPr/>
        </p:nvCxnSpPr>
        <p:spPr>
          <a:xfrm>
            <a:off x="1557508" y="4632128"/>
            <a:ext cx="2242916" cy="683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275AC39D-317A-E128-853F-D0526B538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17" y="817503"/>
            <a:ext cx="2113849" cy="316800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5961B355-10C1-E236-DBFE-B267AED25EF9}"/>
              </a:ext>
            </a:extLst>
          </p:cNvPr>
          <p:cNvCxnSpPr>
            <a:cxnSpLocks/>
          </p:cNvCxnSpPr>
          <p:nvPr/>
        </p:nvCxnSpPr>
        <p:spPr>
          <a:xfrm>
            <a:off x="8012150" y="4641335"/>
            <a:ext cx="2242916" cy="683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5BB2D119-E035-7B60-5A01-AB4712EC42FB}"/>
              </a:ext>
            </a:extLst>
          </p:cNvPr>
          <p:cNvSpPr txBox="1"/>
          <p:nvPr/>
        </p:nvSpPr>
        <p:spPr>
          <a:xfrm>
            <a:off x="7311423" y="4021407"/>
            <a:ext cx="3342642" cy="476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kumimoji="1" b="1">
                <a:solidFill>
                  <a:schemeClr val="accent1"/>
                </a:solidFill>
                <a:latin typeface="+mn-ea"/>
              </a:defRPr>
            </a:lvl1pPr>
          </a:lstStyle>
          <a:p>
            <a:pPr algn="ctr"/>
            <a:r>
              <a:rPr lang="zh-CN" altLang="en-US" sz="24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POSans H" panose="00020600040101010101" pitchFamily="18" charset="-122"/>
                <a:ea typeface="OPPOSans H" panose="00020600040101010101" pitchFamily="18" charset="-122"/>
              </a:rPr>
              <a:t>徐大海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6848DB53-ED0E-9348-B051-2D5BBDEFC843}"/>
              </a:ext>
            </a:extLst>
          </p:cNvPr>
          <p:cNvSpPr txBox="1"/>
          <p:nvPr/>
        </p:nvSpPr>
        <p:spPr>
          <a:xfrm>
            <a:off x="6576428" y="4754043"/>
            <a:ext cx="48126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20000"/>
              </a:lnSpc>
            </a:pPr>
            <a:r>
              <a:rPr lang="zh-CN" altLang="en-US" spc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教授，导师硕士。曾任长江大学湖北省省级重点学科物理学（特色学科）首席负责人。长江大学湖北省物理教学示范中心主任，全国光学课程教学研究会常理事。</a:t>
            </a:r>
            <a:r>
              <a:rPr lang="zh-CN" altLang="en-US" dirty="0">
                <a:solidFill>
                  <a:srgbClr val="FF0000"/>
                </a:solidFill>
              </a:rPr>
              <a:t>为本项目提供了实现恒温环境思路引领与操作指导。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004" y="182880"/>
            <a:ext cx="200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校外指导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99781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B635E35B-620C-E040-5641-CE6A9722927A}"/>
              </a:ext>
            </a:extLst>
          </p:cNvPr>
          <p:cNvSpPr txBox="1"/>
          <p:nvPr/>
        </p:nvSpPr>
        <p:spPr>
          <a:xfrm>
            <a:off x="6754810" y="4208267"/>
            <a:ext cx="4341280" cy="50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l">
              <a:lnSpc>
                <a:spcPct val="150000"/>
              </a:lnSpc>
            </a:pPr>
            <a:endParaRPr lang="zh-CN" altLang="en-US" sz="2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662" y="924024"/>
            <a:ext cx="4219773" cy="3791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98038"/>
            <a:ext cx="231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产品介绍</a:t>
            </a:r>
            <a:endParaRPr lang="zh-CN" altLang="en-US" sz="2400" dirty="0"/>
          </a:p>
        </p:txBody>
      </p:sp>
      <p:sp>
        <p:nvSpPr>
          <p:cNvPr id="3" name="五边形 2"/>
          <p:cNvSpPr/>
          <p:nvPr/>
        </p:nvSpPr>
        <p:spPr>
          <a:xfrm>
            <a:off x="356135" y="962532"/>
            <a:ext cx="3330341" cy="84702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ctr"/>
            <a:r>
              <a:rPr lang="zh-CN" altLang="en-US" sz="2400" b="1" dirty="0" smtClean="0">
                <a:solidFill>
                  <a:srgbClr val="FF0000"/>
                </a:solidFill>
              </a:rPr>
              <a:t>安全</a:t>
            </a:r>
            <a:r>
              <a:rPr lang="zh-CN" altLang="en-US" sz="1600" dirty="0" smtClean="0"/>
              <a:t>      </a:t>
            </a:r>
            <a:endParaRPr lang="en-US" altLang="zh-CN" sz="1600" dirty="0" smtClean="0"/>
          </a:p>
          <a:p>
            <a:r>
              <a:rPr lang="zh-CN" altLang="en-US" sz="1600" dirty="0" smtClean="0"/>
              <a:t>恒温系统、故障报警系统、高温自动断电系统</a:t>
            </a:r>
            <a:endParaRPr lang="en-US" altLang="zh-CN" sz="1600" dirty="0" smtClean="0"/>
          </a:p>
          <a:p>
            <a:pPr algn="ctr"/>
            <a:endParaRPr lang="zh-CN" altLang="en-US" dirty="0"/>
          </a:p>
        </p:txBody>
      </p:sp>
      <p:sp>
        <p:nvSpPr>
          <p:cNvPr id="9" name="五边形 8"/>
          <p:cNvSpPr/>
          <p:nvPr/>
        </p:nvSpPr>
        <p:spPr>
          <a:xfrm>
            <a:off x="356135" y="3825584"/>
            <a:ext cx="3330341" cy="91270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  </a:t>
            </a:r>
            <a:endParaRPr lang="en-US" altLang="zh-CN" dirty="0" smtClean="0"/>
          </a:p>
          <a:p>
            <a:endParaRPr lang="en-US" altLang="zh-CN" dirty="0"/>
          </a:p>
          <a:p>
            <a:pPr algn="ctr"/>
            <a:r>
              <a:rPr lang="zh-CN" altLang="en-US" sz="2400" b="1" dirty="0" smtClean="0">
                <a:solidFill>
                  <a:srgbClr val="FF0000"/>
                </a:solidFill>
              </a:rPr>
              <a:t>便捷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r>
              <a:rPr lang="zh-CN" altLang="en-US" sz="1600" dirty="0" smtClean="0"/>
              <a:t>电池的接口种类和电池的寸</a:t>
            </a:r>
            <a:endParaRPr lang="en-US" altLang="zh-CN" sz="1600" dirty="0" smtClean="0"/>
          </a:p>
          <a:p>
            <a:r>
              <a:rPr lang="zh-CN" altLang="en-US" sz="1600" dirty="0" smtClean="0"/>
              <a:t>的大小多种多样</a:t>
            </a:r>
            <a:endParaRPr lang="en-US" altLang="zh-CN" sz="1600" dirty="0" smtClean="0"/>
          </a:p>
          <a:p>
            <a:pPr algn="ctr"/>
            <a:r>
              <a:rPr lang="en-US" altLang="zh-CN" dirty="0" smtClean="0"/>
              <a:t>	</a:t>
            </a:r>
          </a:p>
          <a:p>
            <a:pPr algn="ctr"/>
            <a:endParaRPr lang="en-US" altLang="zh-CN" dirty="0" smtClean="0"/>
          </a:p>
        </p:txBody>
      </p:sp>
      <p:sp>
        <p:nvSpPr>
          <p:cNvPr id="11" name="左箭头 10"/>
          <p:cNvSpPr/>
          <p:nvPr/>
        </p:nvSpPr>
        <p:spPr>
          <a:xfrm>
            <a:off x="8136083" y="924023"/>
            <a:ext cx="3591098" cy="15864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       </a:t>
            </a:r>
            <a:r>
              <a:rPr lang="zh-CN" altLang="en-US" sz="2400" dirty="0" smtClean="0">
                <a:solidFill>
                  <a:srgbClr val="FF0000"/>
                </a:solidFill>
              </a:rPr>
              <a:t>环保：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1600" dirty="0" smtClean="0"/>
              <a:t>       </a:t>
            </a:r>
            <a:r>
              <a:rPr lang="zh-CN" altLang="en-US" sz="1600" dirty="0" smtClean="0"/>
              <a:t>采用</a:t>
            </a:r>
            <a:r>
              <a:rPr lang="zh-CN" altLang="en-US" sz="1600" dirty="0"/>
              <a:t>新型充电</a:t>
            </a:r>
            <a:r>
              <a:rPr lang="zh-CN" altLang="en-US" sz="1600" dirty="0" smtClean="0"/>
              <a:t>技术</a:t>
            </a:r>
            <a:r>
              <a:rPr lang="en-US" altLang="zh-CN" sz="1600" dirty="0" smtClean="0"/>
              <a:t>,</a:t>
            </a:r>
            <a:r>
              <a:rPr lang="zh-CN" altLang="en-US" sz="1600" dirty="0" smtClean="0"/>
              <a:t>节能环</a:t>
            </a:r>
            <a:r>
              <a:rPr lang="zh-CN" altLang="en-US" sz="1600" dirty="0"/>
              <a:t>保</a:t>
            </a:r>
          </a:p>
        </p:txBody>
      </p:sp>
      <p:sp>
        <p:nvSpPr>
          <p:cNvPr id="12" name="左箭头 11"/>
          <p:cNvSpPr/>
          <p:nvPr/>
        </p:nvSpPr>
        <p:spPr>
          <a:xfrm>
            <a:off x="8279476" y="3208706"/>
            <a:ext cx="3516286" cy="14796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经济：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600" dirty="0" smtClean="0"/>
              <a:t>    一台充电柜可以服务多个用户</a:t>
            </a:r>
            <a:endParaRPr lang="en-US" altLang="zh-CN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472665" y="4889634"/>
            <a:ext cx="8564954" cy="12043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 smtClean="0"/>
              <a:t>换电柜是</a:t>
            </a:r>
            <a:r>
              <a:rPr lang="zh-CN" altLang="en-US" sz="1600" dirty="0"/>
              <a:t>目前</a:t>
            </a:r>
            <a:r>
              <a:rPr lang="zh-CN" altLang="en-US" sz="1600" dirty="0" smtClean="0"/>
              <a:t>针对电动车市场换电需求，</a:t>
            </a:r>
            <a:r>
              <a:rPr lang="zh-CN" altLang="en-US" sz="1600" dirty="0"/>
              <a:t>推出方便大众使用</a:t>
            </a:r>
            <a:r>
              <a:rPr lang="zh-CN" altLang="en-US" sz="1600" dirty="0" smtClean="0"/>
              <a:t>的充换电产品，</a:t>
            </a:r>
            <a:r>
              <a:rPr lang="zh-CN" altLang="en-US" sz="1600" dirty="0"/>
              <a:t>可以让电动车省去漫长的充电等待时间，提高出行效率，广泛应用于外卖，社区</a:t>
            </a:r>
            <a:r>
              <a:rPr lang="zh-CN" altLang="en-US" sz="1600" dirty="0" smtClean="0"/>
              <a:t>，地铁站旁边、电动车停车场</a:t>
            </a:r>
            <a:r>
              <a:rPr lang="zh-CN" altLang="en-US" sz="1600" dirty="0"/>
              <a:t>等多种场景，为广大电动车用户提供安全便利的充换电服务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4557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EFE9E257-2152-9CD4-CF8F-013627B1003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66" y="1439073"/>
            <a:ext cx="3526125" cy="3836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E6BFDBEE-59FD-7F0C-14A7-DD34CE103C16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911" y="1439072"/>
            <a:ext cx="3277459" cy="3811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060B0065-5584-029D-0903-BE6B5B335872}"/>
              </a:ext>
            </a:extLst>
          </p:cNvPr>
          <p:cNvSpPr txBox="1"/>
          <p:nvPr/>
        </p:nvSpPr>
        <p:spPr>
          <a:xfrm>
            <a:off x="1310869" y="664232"/>
            <a:ext cx="10801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该项目由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专业、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新能源技术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专业和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大数据与会计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专业成员组成团队共同创新发展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91A5E46-8B34-66A2-8D0C-B3186E9E2821}"/>
              </a:ext>
            </a:extLst>
          </p:cNvPr>
          <p:cNvSpPr txBox="1"/>
          <p:nvPr/>
        </p:nvSpPr>
        <p:spPr>
          <a:xfrm>
            <a:off x="1919178" y="5472994"/>
            <a:ext cx="8673477" cy="114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名成员创新研发</a:t>
            </a:r>
            <a:r>
              <a:rPr lang="zh-CN" altLang="en-US" sz="2400" b="1" dirty="0"/>
              <a:t>项目立项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申请，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名成员参加中国大学生计算机设计大赛、江西省科技创新竞赛信息技术赛项获</a:t>
            </a:r>
            <a:r>
              <a:rPr lang="zh-CN" altLang="en-US" sz="2400" b="1" dirty="0"/>
              <a:t>二等奖。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005" y="77002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教育维度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8020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D519BFB4-0FD1-BA95-9CC8-047746B1390B}"/>
              </a:ext>
            </a:extLst>
          </p:cNvPr>
          <p:cNvGrpSpPr/>
          <p:nvPr/>
        </p:nvGrpSpPr>
        <p:grpSpPr>
          <a:xfrm>
            <a:off x="837283" y="1651351"/>
            <a:ext cx="10115830" cy="4597231"/>
            <a:chOff x="700687" y="1435593"/>
            <a:chExt cx="10115830" cy="4597231"/>
          </a:xfrm>
        </p:grpSpPr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7369C2AA-4CAE-4E8C-FB8E-C2279C329CA0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7317" y="3811624"/>
              <a:ext cx="2959200" cy="22212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图片 5">
              <a:extLst>
                <a:ext uri="{FF2B5EF4-FFF2-40B4-BE49-F238E27FC236}">
                  <a16:creationId xmlns="" xmlns:a16="http://schemas.microsoft.com/office/drawing/2014/main" id="{B1266AD4-945E-1B01-2CEC-45863654A50D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87" y="3775271"/>
              <a:ext cx="2959200" cy="22212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图片 6">
              <a:extLst>
                <a:ext uri="{FF2B5EF4-FFF2-40B4-BE49-F238E27FC236}">
                  <a16:creationId xmlns="" xmlns:a16="http://schemas.microsoft.com/office/drawing/2014/main" id="{76C6CC32-93A8-B639-6A3F-27C85E1E3576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159" y="1438427"/>
              <a:ext cx="2959200" cy="22212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4D3D24B4-2716-7EC6-BEB2-1D95E12073FC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125" y="1440209"/>
              <a:ext cx="2959200" cy="22212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977B7243-5603-DB9B-5D02-632C76F1E32B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281125" y="3802504"/>
              <a:ext cx="2959200" cy="22212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图片 9">
              <a:extLst>
                <a:ext uri="{FF2B5EF4-FFF2-40B4-BE49-F238E27FC236}">
                  <a16:creationId xmlns="" xmlns:a16="http://schemas.microsoft.com/office/drawing/2014/main" id="{8B548CCD-658F-9ACE-AE4A-CD5D12D56916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4716" y="1435593"/>
              <a:ext cx="2959200" cy="22212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1" name="TextBox 62">
            <a:extLst>
              <a:ext uri="{FF2B5EF4-FFF2-40B4-BE49-F238E27FC236}">
                <a16:creationId xmlns="" xmlns:a16="http://schemas.microsoft.com/office/drawing/2014/main" id="{4F5316C5-0030-B5A1-F1F2-DB410713BC36}"/>
              </a:ext>
            </a:extLst>
          </p:cNvPr>
          <p:cNvSpPr txBox="1"/>
          <p:nvPr/>
        </p:nvSpPr>
        <p:spPr>
          <a:xfrm>
            <a:off x="9195982" y="1194718"/>
            <a:ext cx="3327400" cy="490855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3200" b="1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技能增长</a:t>
            </a:r>
            <a:endParaRPr lang="en-US" altLang="zh-CN" sz="13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zh-CN" altLang="en-US" sz="11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11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63">
            <a:extLst>
              <a:ext uri="{FF2B5EF4-FFF2-40B4-BE49-F238E27FC236}">
                <a16:creationId xmlns="" xmlns:a16="http://schemas.microsoft.com/office/drawing/2014/main" id="{F8A87EB4-674D-2755-CE57-54D8C3A9FA65}"/>
              </a:ext>
            </a:extLst>
          </p:cNvPr>
          <p:cNvSpPr txBox="1"/>
          <p:nvPr/>
        </p:nvSpPr>
        <p:spPr>
          <a:xfrm>
            <a:off x="5628475" y="1194718"/>
            <a:ext cx="2618105" cy="490855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3200" b="1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实践操作</a:t>
            </a:r>
            <a:endParaRPr lang="en-US" altLang="zh-CN" sz="13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zh-CN" altLang="en-US" sz="11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1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57">
            <a:extLst>
              <a:ext uri="{FF2B5EF4-FFF2-40B4-BE49-F238E27FC236}">
                <a16:creationId xmlns="" xmlns:a16="http://schemas.microsoft.com/office/drawing/2014/main" id="{CF4B6C86-A9E3-0B75-D507-290333044D06}"/>
              </a:ext>
            </a:extLst>
          </p:cNvPr>
          <p:cNvSpPr txBox="1"/>
          <p:nvPr/>
        </p:nvSpPr>
        <p:spPr>
          <a:xfrm>
            <a:off x="1918848" y="1224323"/>
            <a:ext cx="3537457" cy="490855"/>
          </a:xfrm>
          <a:prstGeom prst="rect">
            <a:avLst/>
          </a:prstGeom>
          <a:noFill/>
        </p:spPr>
        <p:txBody>
          <a:bodyPr wrap="square" lIns="106985" tIns="53492" rIns="106985" bIns="53492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3200" b="1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团队风采</a:t>
            </a:r>
            <a:endParaRPr lang="en-US" altLang="zh-CN" sz="1300" b="1" spc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zh-CN" altLang="en-US" sz="11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11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形 13" descr="集体讨论">
            <a:extLst>
              <a:ext uri="{FF2B5EF4-FFF2-40B4-BE49-F238E27FC236}">
                <a16:creationId xmlns="" xmlns:a16="http://schemas.microsoft.com/office/drawing/2014/main" id="{28BCA648-BBE1-9AB1-D46F-F1BE3E9DE5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5312" y="778054"/>
            <a:ext cx="791110" cy="791110"/>
          </a:xfrm>
          <a:prstGeom prst="rect">
            <a:avLst/>
          </a:prstGeom>
        </p:spPr>
      </p:pic>
      <p:pic>
        <p:nvPicPr>
          <p:cNvPr id="15" name="图形 14" descr="挖掘工具">
            <a:extLst>
              <a:ext uri="{FF2B5EF4-FFF2-40B4-BE49-F238E27FC236}">
                <a16:creationId xmlns="" xmlns:a16="http://schemas.microsoft.com/office/drawing/2014/main" id="{861CEC69-7BA8-9D29-BDBE-A7DB3F6E89B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0021" y="976044"/>
            <a:ext cx="660100" cy="567633"/>
          </a:xfrm>
          <a:prstGeom prst="rect">
            <a:avLst/>
          </a:prstGeom>
        </p:spPr>
      </p:pic>
      <p:pic>
        <p:nvPicPr>
          <p:cNvPr id="16" name="图形 15" descr="竖起的大拇指手势 ">
            <a:extLst>
              <a:ext uri="{FF2B5EF4-FFF2-40B4-BE49-F238E27FC236}">
                <a16:creationId xmlns="" xmlns:a16="http://schemas.microsoft.com/office/drawing/2014/main" id="{E3A8F034-F8F1-CD25-AB3B-A945891BA51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9904" y="894273"/>
            <a:ext cx="660100" cy="660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629" y="0"/>
            <a:ext cx="217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团队实践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12753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4CBF3DDF-F8A1-6772-6212-7752C5EAC2B1}"/>
              </a:ext>
            </a:extLst>
          </p:cNvPr>
          <p:cNvSpPr txBox="1"/>
          <p:nvPr/>
        </p:nvSpPr>
        <p:spPr>
          <a:xfrm>
            <a:off x="1426513" y="766582"/>
            <a:ext cx="9338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年共享电单车进入校内，同时建立多个充电桩。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年底院校开始向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出行共享换电柜发展。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5D339ACB-EBDA-8A9B-ABD6-9ACE8175EF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3" y="1944799"/>
            <a:ext cx="3503241" cy="26274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81884507-3425-0007-0496-30B8BBFD5AEA}"/>
              </a:ext>
            </a:extLst>
          </p:cNvPr>
          <p:cNvSpPr txBox="1"/>
          <p:nvPr/>
        </p:nvSpPr>
        <p:spPr>
          <a:xfrm>
            <a:off x="588484" y="4767883"/>
            <a:ext cx="34881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000" dirty="0"/>
              <a:t>①院校的换电站</a:t>
            </a:r>
            <a:r>
              <a:rPr lang="zh-CN" altLang="en-US" sz="2000" dirty="0">
                <a:solidFill>
                  <a:srgbClr val="FF0000"/>
                </a:solidFill>
              </a:rPr>
              <a:t>实际建设</a:t>
            </a:r>
            <a:r>
              <a:rPr lang="zh-CN" altLang="en-US" dirty="0">
                <a:solidFill>
                  <a:srgbClr val="FF0000"/>
                </a:solidFill>
              </a:rPr>
              <a:t>场所</a:t>
            </a:r>
            <a:r>
              <a:rPr lang="zh-CN" altLang="en-US" sz="2000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建设材料</a:t>
            </a:r>
            <a:r>
              <a:rPr lang="zh-CN" altLang="en-US" sz="2000" dirty="0"/>
              <a:t>提供参考，推动了项目进展。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CFB3303-29F5-6F9D-9D73-BB8E62E354F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10" y="1944799"/>
            <a:ext cx="3502800" cy="262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726070AD-6741-F3C4-3034-44C02238EA29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06" y="1944229"/>
            <a:ext cx="3502800" cy="262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B2792470-354E-EB30-90BF-6A6CBBF92020}"/>
              </a:ext>
            </a:extLst>
          </p:cNvPr>
          <p:cNvSpPr txBox="1"/>
          <p:nvPr/>
        </p:nvSpPr>
        <p:spPr>
          <a:xfrm>
            <a:off x="4325954" y="4767883"/>
            <a:ext cx="71906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000" dirty="0"/>
              <a:t>②院校建有</a:t>
            </a:r>
            <a:r>
              <a:rPr lang="zh-CN" altLang="en-US" dirty="0">
                <a:solidFill>
                  <a:srgbClr val="FF0000"/>
                </a:solidFill>
              </a:rPr>
              <a:t>多类共享充电桩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zh-CN" altLang="en-US" sz="2000" dirty="0"/>
              <a:t>不同类的充电桩有不同的工作效率，为团队在传统充电桩的基础上进一步研发</a:t>
            </a:r>
            <a:r>
              <a:rPr lang="zh-CN" altLang="en-US" dirty="0">
                <a:solidFill>
                  <a:srgbClr val="FF0000"/>
                </a:solidFill>
              </a:rPr>
              <a:t>换电柜</a:t>
            </a:r>
            <a:r>
              <a:rPr lang="zh-CN" altLang="en-US" sz="2000" dirty="0"/>
              <a:t>提供了参考和思路。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5504" y="-1"/>
            <a:ext cx="2069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教育维度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98781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802C3EF9-3888-282F-3F1C-7A5AA9D65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5" y="1371391"/>
            <a:ext cx="3886028" cy="29156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2044EFB-1831-BAD9-94C2-7D49D38B8EB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427" y="1371391"/>
            <a:ext cx="3675600" cy="29156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DF9C063B-C260-9A03-620F-3F1AD9169AE1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791" y="1371391"/>
            <a:ext cx="3886028" cy="2915660"/>
          </a:xfrm>
          <a:prstGeom prst="rect">
            <a:avLst/>
          </a:prstGeom>
        </p:spPr>
      </p:pic>
      <p:sp>
        <p:nvSpPr>
          <p:cNvPr id="7" name="对话气泡: 矩形 6">
            <a:extLst>
              <a:ext uri="{FF2B5EF4-FFF2-40B4-BE49-F238E27FC236}">
                <a16:creationId xmlns="" xmlns:a16="http://schemas.microsoft.com/office/drawing/2014/main" id="{9B88BB4F-EAE0-1CBA-E33E-F83D6EDEBD44}"/>
              </a:ext>
            </a:extLst>
          </p:cNvPr>
          <p:cNvSpPr/>
          <p:nvPr/>
        </p:nvSpPr>
        <p:spPr>
          <a:xfrm>
            <a:off x="645625" y="686566"/>
            <a:ext cx="2963087" cy="449111"/>
          </a:xfrm>
          <a:prstGeom prst="wedge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展示多功能报警装置</a:t>
            </a:r>
          </a:p>
        </p:txBody>
      </p:sp>
      <p:sp>
        <p:nvSpPr>
          <p:cNvPr id="8" name="对话气泡: 矩形 7">
            <a:extLst>
              <a:ext uri="{FF2B5EF4-FFF2-40B4-BE49-F238E27FC236}">
                <a16:creationId xmlns="" xmlns:a16="http://schemas.microsoft.com/office/drawing/2014/main" id="{04BCD02B-06DD-789C-ED56-674D3AAF62CF}"/>
              </a:ext>
            </a:extLst>
          </p:cNvPr>
          <p:cNvSpPr/>
          <p:nvPr/>
        </p:nvSpPr>
        <p:spPr>
          <a:xfrm>
            <a:off x="4697261" y="650753"/>
            <a:ext cx="2963087" cy="449111"/>
          </a:xfrm>
          <a:prstGeom prst="wedge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展示光伏电路板</a:t>
            </a:r>
          </a:p>
        </p:txBody>
      </p:sp>
      <p:sp>
        <p:nvSpPr>
          <p:cNvPr id="9" name="对话气泡: 矩形 8">
            <a:extLst>
              <a:ext uri="{FF2B5EF4-FFF2-40B4-BE49-F238E27FC236}">
                <a16:creationId xmlns="" xmlns:a16="http://schemas.microsoft.com/office/drawing/2014/main" id="{48DB547C-339C-0929-76D5-E7B221B9C076}"/>
              </a:ext>
            </a:extLst>
          </p:cNvPr>
          <p:cNvSpPr/>
          <p:nvPr/>
        </p:nvSpPr>
        <p:spPr>
          <a:xfrm>
            <a:off x="8478253" y="686566"/>
            <a:ext cx="3068122" cy="449111"/>
          </a:xfrm>
          <a:prstGeom prst="wedge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为学弟学妹讲解技术开发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AA3F7CFE-D310-47B0-6FAC-D9BE729F260E}"/>
              </a:ext>
            </a:extLst>
          </p:cNvPr>
          <p:cNvSpPr txBox="1"/>
          <p:nvPr/>
        </p:nvSpPr>
        <p:spPr>
          <a:xfrm>
            <a:off x="479376" y="4779816"/>
            <a:ext cx="11233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/>
              <a:t>   </a:t>
            </a:r>
            <a:r>
              <a:rPr lang="zh-CN" altLang="en-US" sz="2400" b="1" dirty="0"/>
              <a:t>团队成员在研究场所展示了</a:t>
            </a:r>
            <a:r>
              <a:rPr lang="zh-CN" altLang="en-US" sz="2000" dirty="0">
                <a:solidFill>
                  <a:srgbClr val="FF0000"/>
                </a:solidFill>
              </a:rPr>
              <a:t>多功能报警</a:t>
            </a:r>
            <a:r>
              <a:rPr lang="zh-CN" altLang="en-US" sz="2000" dirty="0" smtClean="0">
                <a:solidFill>
                  <a:srgbClr val="FF0000"/>
                </a:solidFill>
              </a:rPr>
              <a:t>装置</a:t>
            </a:r>
            <a:r>
              <a:rPr lang="zh-CN" altLang="en-US" sz="2400" b="1" dirty="0" smtClean="0"/>
              <a:t>，</a:t>
            </a:r>
            <a:r>
              <a:rPr lang="zh-CN" altLang="en-US" sz="2400" b="1" dirty="0"/>
              <a:t>带动更多人了解</a:t>
            </a:r>
            <a:r>
              <a:rPr lang="zh-CN" altLang="en-US" sz="2000" dirty="0">
                <a:solidFill>
                  <a:srgbClr val="FF0000"/>
                </a:solidFill>
              </a:rPr>
              <a:t>智能换电柜</a:t>
            </a:r>
            <a:r>
              <a:rPr lang="zh-CN" altLang="en-US" sz="2400" b="1" dirty="0"/>
              <a:t>，共同创新创业。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4155" y="126914"/>
            <a:ext cx="2212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教育维度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66774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FEFC1DE0-1DA7-72D7-B498-E495AEB24A7C}"/>
              </a:ext>
            </a:extLst>
          </p:cNvPr>
          <p:cNvSpPr txBox="1"/>
          <p:nvPr/>
        </p:nvSpPr>
        <p:spPr>
          <a:xfrm>
            <a:off x="1003441" y="4387065"/>
            <a:ext cx="4679879" cy="18466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indent="457200" algn="l">
              <a:lnSpc>
                <a:spcPct val="150000"/>
              </a:lnSpc>
            </a:pPr>
            <a:r>
              <a:rPr lang="zh-CN" altLang="en-US" sz="2000" dirty="0"/>
              <a:t>校内建立五个换电柜，吸纳勤工俭学的学生为其提供岗位，每个充电柜配备检修人员一名，</a:t>
            </a:r>
            <a:r>
              <a:rPr lang="zh-CN" altLang="en-US" sz="2000" dirty="0">
                <a:solidFill>
                  <a:srgbClr val="FF0000"/>
                </a:solidFill>
              </a:rPr>
              <a:t>直接带动</a:t>
            </a:r>
            <a:r>
              <a:rPr lang="zh-CN" altLang="en-US" sz="2000" dirty="0" smtClean="0">
                <a:solidFill>
                  <a:srgbClr val="FF0000"/>
                </a:solidFill>
              </a:rPr>
              <a:t>就业十而人</a:t>
            </a:r>
            <a:r>
              <a:rPr lang="zh-CN" altLang="en-US" sz="2000" dirty="0">
                <a:solidFill>
                  <a:srgbClr val="FF0000"/>
                </a:solidFill>
              </a:rPr>
              <a:t>，间接带动</a:t>
            </a:r>
            <a:r>
              <a:rPr lang="zh-CN" altLang="en-US" sz="2000" dirty="0" smtClean="0">
                <a:solidFill>
                  <a:srgbClr val="FF0000"/>
                </a:solidFill>
              </a:rPr>
              <a:t>就业十五余</a:t>
            </a:r>
            <a:r>
              <a:rPr lang="zh-CN" altLang="en-US" sz="2000" dirty="0">
                <a:solidFill>
                  <a:srgbClr val="FF0000"/>
                </a:solidFill>
              </a:rPr>
              <a:t>人。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7A64960-71AF-8D7E-B670-6997DA671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-928" r="4187" b="23433"/>
          <a:stretch/>
        </p:blipFill>
        <p:spPr>
          <a:xfrm>
            <a:off x="6232915" y="864832"/>
            <a:ext cx="5074930" cy="3343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B635E35B-620C-E040-5641-CE6A9722927A}"/>
              </a:ext>
            </a:extLst>
          </p:cNvPr>
          <p:cNvSpPr txBox="1"/>
          <p:nvPr/>
        </p:nvSpPr>
        <p:spPr>
          <a:xfrm>
            <a:off x="6754810" y="4208267"/>
            <a:ext cx="434128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l">
              <a:lnSpc>
                <a:spcPct val="150000"/>
              </a:lnSpc>
            </a:pPr>
            <a:r>
              <a:rPr lang="zh-CN" altLang="en-US" sz="2000" dirty="0"/>
              <a:t>自主生产核心部件（恒温隔热板）所需工人</a:t>
            </a:r>
            <a:r>
              <a:rPr lang="en-US" altLang="zh-CN" sz="2000" dirty="0"/>
              <a:t>100</a:t>
            </a:r>
            <a:r>
              <a:rPr lang="zh-CN" altLang="en-US" sz="2000" dirty="0"/>
              <a:t>名，组装换电柜所需工人</a:t>
            </a:r>
            <a:r>
              <a:rPr lang="en-US" altLang="zh-CN" sz="2000" dirty="0"/>
              <a:t>150</a:t>
            </a:r>
            <a:r>
              <a:rPr lang="zh-CN" altLang="en-US" sz="2000" dirty="0"/>
              <a:t>名，内部管理 人员</a:t>
            </a:r>
            <a:r>
              <a:rPr lang="en-US" altLang="zh-CN" sz="2000" dirty="0"/>
              <a:t>20</a:t>
            </a:r>
            <a:r>
              <a:rPr lang="zh-CN" altLang="en-US" sz="2000" dirty="0"/>
              <a:t>名。</a:t>
            </a:r>
            <a:r>
              <a:rPr lang="zh-CN" altLang="en-US" sz="2000" dirty="0">
                <a:solidFill>
                  <a:srgbClr val="FF0000"/>
                </a:solidFill>
              </a:rPr>
              <a:t>直接带动就业</a:t>
            </a:r>
            <a:r>
              <a:rPr lang="en-US" altLang="zh-CN" sz="2000" dirty="0">
                <a:solidFill>
                  <a:srgbClr val="FF0000"/>
                </a:solidFill>
              </a:rPr>
              <a:t>279</a:t>
            </a:r>
            <a:r>
              <a:rPr lang="zh-CN" altLang="en-US" sz="2000" dirty="0">
                <a:solidFill>
                  <a:srgbClr val="FF0000"/>
                </a:solidFill>
              </a:rPr>
              <a:t>人，间接带动就业百余人。</a:t>
            </a:r>
            <a:endParaRPr lang="zh-CN" altLang="en-US" sz="2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DCDB7D1B-2471-942A-1000-8BE0C9DA04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69" b="8015"/>
          <a:stretch/>
        </p:blipFill>
        <p:spPr>
          <a:xfrm>
            <a:off x="1003441" y="976046"/>
            <a:ext cx="4780907" cy="32322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>
            <a:off x="288758" y="96253"/>
            <a:ext cx="231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带动就业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388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FEFC1DE0-1DA7-72D7-B498-E495AEB24A7C}"/>
              </a:ext>
            </a:extLst>
          </p:cNvPr>
          <p:cNvSpPr txBox="1"/>
          <p:nvPr/>
        </p:nvSpPr>
        <p:spPr>
          <a:xfrm>
            <a:off x="1003441" y="4387065"/>
            <a:ext cx="4679879" cy="414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indent="457200" algn="l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。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8758" y="96253"/>
            <a:ext cx="231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未来规划</a:t>
            </a:r>
            <a:endParaRPr lang="zh-CN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47" y="1051561"/>
            <a:ext cx="2992838" cy="224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626" y="1051561"/>
            <a:ext cx="3009499" cy="225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3" y="1051561"/>
            <a:ext cx="2990249" cy="224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404" y="3738362"/>
            <a:ext cx="1352042" cy="7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C:\Users\ASUS\AppData\Local\Temp\WeChat Files\30a768ef6a0eaa88ff6acec132eeaa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291" y="3587144"/>
            <a:ext cx="2243663" cy="100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083" y="3527422"/>
            <a:ext cx="2082269" cy="1168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79647" y="4976260"/>
            <a:ext cx="10408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与美团、如意、青桔共享电动车公司</a:t>
            </a:r>
            <a:r>
              <a:rPr lang="zh-CN" altLang="en-US" sz="2400" dirty="0" smtClean="0">
                <a:solidFill>
                  <a:srgbClr val="FF0000"/>
                </a:solidFill>
              </a:rPr>
              <a:t>签订合同   </a:t>
            </a:r>
            <a:r>
              <a:rPr lang="en-US" altLang="zh-CN" sz="2400" dirty="0" smtClean="0">
                <a:solidFill>
                  <a:srgbClr val="FF0000"/>
                </a:solidFill>
              </a:rPr>
              <a:t>10</a:t>
            </a:r>
            <a:r>
              <a:rPr lang="zh-CN" altLang="en-US" sz="2400" dirty="0" smtClean="0">
                <a:solidFill>
                  <a:srgbClr val="FF0000"/>
                </a:solidFill>
              </a:rPr>
              <a:t>年后要实现净利润</a:t>
            </a:r>
            <a:r>
              <a:rPr lang="en-US" altLang="zh-CN" sz="2400" dirty="0" smtClean="0">
                <a:solidFill>
                  <a:srgbClr val="FF0000"/>
                </a:solidFill>
              </a:rPr>
              <a:t>100</a:t>
            </a:r>
            <a:r>
              <a:rPr lang="zh-CN" altLang="en-US" sz="2400" dirty="0" smtClean="0">
                <a:solidFill>
                  <a:srgbClr val="FF0000"/>
                </a:solidFill>
              </a:rPr>
              <a:t>亿元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467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66F97F2C-10A6-7D02-25A9-5167669C9B0F}"/>
              </a:ext>
            </a:extLst>
          </p:cNvPr>
          <p:cNvSpPr txBox="1"/>
          <p:nvPr/>
        </p:nvSpPr>
        <p:spPr>
          <a:xfrm>
            <a:off x="4161672" y="1623780"/>
            <a:ext cx="1342490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合作商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C360BE73-420A-D702-98AB-9ED4C15322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2" t="-11798" r="1012" b="11798"/>
          <a:stretch/>
        </p:blipFill>
        <p:spPr>
          <a:xfrm>
            <a:off x="441467" y="1211125"/>
            <a:ext cx="3068549" cy="2303011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="" xmlns:a16="http://schemas.microsoft.com/office/drawing/2014/main" id="{86BEB828-A3D9-A4D5-9A28-0B055796CA38}"/>
              </a:ext>
            </a:extLst>
          </p:cNvPr>
          <p:cNvSpPr/>
          <p:nvPr/>
        </p:nvSpPr>
        <p:spPr>
          <a:xfrm>
            <a:off x="4012359" y="2005455"/>
            <a:ext cx="1897293" cy="534660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对话气泡: 矩形 6">
            <a:extLst>
              <a:ext uri="{FF2B5EF4-FFF2-40B4-BE49-F238E27FC236}">
                <a16:creationId xmlns="" xmlns:a16="http://schemas.microsoft.com/office/drawing/2014/main" id="{0C64647C-5F8A-2C56-2618-A3770375F0E6}"/>
              </a:ext>
            </a:extLst>
          </p:cNvPr>
          <p:cNvSpPr/>
          <p:nvPr/>
        </p:nvSpPr>
        <p:spPr>
          <a:xfrm>
            <a:off x="672639" y="976513"/>
            <a:ext cx="2578049" cy="351687"/>
          </a:xfrm>
          <a:prstGeom prst="wedge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恒温隔热原材料产商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21D184E7-83D3-78A6-11F5-E91871DF7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43" y="976513"/>
            <a:ext cx="2784680" cy="2349082"/>
          </a:xfrm>
          <a:prstGeom prst="rect">
            <a:avLst/>
          </a:prstGeom>
        </p:spPr>
      </p:pic>
      <p:sp>
        <p:nvSpPr>
          <p:cNvPr id="9" name="对话气泡: 矩形 8">
            <a:extLst>
              <a:ext uri="{FF2B5EF4-FFF2-40B4-BE49-F238E27FC236}">
                <a16:creationId xmlns="" xmlns:a16="http://schemas.microsoft.com/office/drawing/2014/main" id="{B5563213-2FA2-9A00-6154-8B1DB14928EB}"/>
              </a:ext>
            </a:extLst>
          </p:cNvPr>
          <p:cNvSpPr/>
          <p:nvPr/>
        </p:nvSpPr>
        <p:spPr>
          <a:xfrm>
            <a:off x="6669413" y="498144"/>
            <a:ext cx="1969414" cy="351687"/>
          </a:xfrm>
          <a:prstGeom prst="wedge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建立工厂组装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="" xmlns:a16="http://schemas.microsoft.com/office/drawing/2014/main" id="{44E79461-CDED-A327-582E-3B65949ED117}"/>
              </a:ext>
            </a:extLst>
          </p:cNvPr>
          <p:cNvSpPr/>
          <p:nvPr/>
        </p:nvSpPr>
        <p:spPr>
          <a:xfrm rot="9197058">
            <a:off x="4079613" y="3373290"/>
            <a:ext cx="1940303" cy="505007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C570ACBA-D1AC-F702-B41E-45810379407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95" y="4208646"/>
            <a:ext cx="2916991" cy="22304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A355445A-5958-7ED7-47D6-0B4CF2ABF748}"/>
              </a:ext>
            </a:extLst>
          </p:cNvPr>
          <p:cNvSpPr txBox="1"/>
          <p:nvPr/>
        </p:nvSpPr>
        <p:spPr>
          <a:xfrm rot="20101119">
            <a:off x="4532568" y="3006277"/>
            <a:ext cx="1530850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客户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030CE947-286E-FED6-5930-41A9BB6FD8E6}"/>
              </a:ext>
            </a:extLst>
          </p:cNvPr>
          <p:cNvSpPr txBox="1"/>
          <p:nvPr/>
        </p:nvSpPr>
        <p:spPr>
          <a:xfrm rot="19949376">
            <a:off x="4661226" y="3904263"/>
            <a:ext cx="1273536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dirty="0"/>
              <a:t>出售换电柜</a:t>
            </a:r>
            <a:endParaRPr lang="en-US" altLang="zh-CN" dirty="0"/>
          </a:p>
        </p:txBody>
      </p:sp>
      <p:sp>
        <p:nvSpPr>
          <p:cNvPr id="14" name="箭头: 上弧形 13">
            <a:extLst>
              <a:ext uri="{FF2B5EF4-FFF2-40B4-BE49-F238E27FC236}">
                <a16:creationId xmlns="" xmlns:a16="http://schemas.microsoft.com/office/drawing/2014/main" id="{F7AF8D16-CFD0-A5D4-7176-03034F735110}"/>
              </a:ext>
            </a:extLst>
          </p:cNvPr>
          <p:cNvSpPr/>
          <p:nvPr/>
        </p:nvSpPr>
        <p:spPr>
          <a:xfrm rot="2556106">
            <a:off x="8972372" y="1891468"/>
            <a:ext cx="2424613" cy="787207"/>
          </a:xfrm>
          <a:prstGeom prst="curved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4043A2A1-304F-4A75-45F5-A187CC502D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25" y="3428356"/>
            <a:ext cx="2524158" cy="252415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2211F857-489F-A4BD-61B6-79993FF214D5}"/>
              </a:ext>
            </a:extLst>
          </p:cNvPr>
          <p:cNvSpPr txBox="1"/>
          <p:nvPr/>
        </p:nvSpPr>
        <p:spPr>
          <a:xfrm rot="2664311">
            <a:off x="10064181" y="1673455"/>
            <a:ext cx="1472196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自主运营</a:t>
            </a:r>
          </a:p>
        </p:txBody>
      </p:sp>
      <p:sp>
        <p:nvSpPr>
          <p:cNvPr id="17" name="对话气泡: 矩形 16">
            <a:extLst>
              <a:ext uri="{FF2B5EF4-FFF2-40B4-BE49-F238E27FC236}">
                <a16:creationId xmlns="" xmlns:a16="http://schemas.microsoft.com/office/drawing/2014/main" id="{5E65686C-54E2-3AA0-E80C-B038E3D61F6C}"/>
              </a:ext>
            </a:extLst>
          </p:cNvPr>
          <p:cNvSpPr/>
          <p:nvPr/>
        </p:nvSpPr>
        <p:spPr>
          <a:xfrm>
            <a:off x="672640" y="3680817"/>
            <a:ext cx="2578049" cy="351687"/>
          </a:xfrm>
          <a:prstGeom prst="wedge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共享单车公司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3C3356C8-E5D2-2A04-F82F-4A705365DF0A}"/>
              </a:ext>
            </a:extLst>
          </p:cNvPr>
          <p:cNvSpPr txBox="1"/>
          <p:nvPr/>
        </p:nvSpPr>
        <p:spPr>
          <a:xfrm>
            <a:off x="3998877" y="4834490"/>
            <a:ext cx="4992969" cy="13381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indent="457200" algn="l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两种盈利模式：一种将换电柜出售给共享单车公司，一种是自主管理部分换电柜收取租金。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45A11480-2665-8327-81EE-B17F4AB36EC7}"/>
              </a:ext>
            </a:extLst>
          </p:cNvPr>
          <p:cNvSpPr txBox="1"/>
          <p:nvPr/>
        </p:nvSpPr>
        <p:spPr>
          <a:xfrm>
            <a:off x="4124271" y="2492644"/>
            <a:ext cx="1850986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dirty="0"/>
              <a:t>购进原材料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377" y="0"/>
            <a:ext cx="2338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盈利模式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16169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6999" y="82639"/>
            <a:ext cx="2085653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发展历程</a:t>
            </a:r>
          </a:p>
        </p:txBody>
      </p:sp>
      <p:grpSp>
        <p:nvGrpSpPr>
          <p:cNvPr id="110" name="组合 109"/>
          <p:cNvGrpSpPr/>
          <p:nvPr/>
        </p:nvGrpSpPr>
        <p:grpSpPr>
          <a:xfrm>
            <a:off x="542290" y="1655445"/>
            <a:ext cx="14027785" cy="4743920"/>
            <a:chOff x="1513" y="3141"/>
            <a:chExt cx="10296" cy="3233"/>
          </a:xfrm>
        </p:grpSpPr>
        <p:sp>
          <p:nvSpPr>
            <p:cNvPr id="68" name="ïṩ1iḍê"/>
            <p:cNvSpPr/>
            <p:nvPr/>
          </p:nvSpPr>
          <p:spPr>
            <a:xfrm>
              <a:off x="3469" y="4487"/>
              <a:ext cx="1873" cy="379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2022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4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</a:p>
          </p:txBody>
        </p:sp>
        <p:sp>
          <p:nvSpPr>
            <p:cNvPr id="69" name="îŝ1îde"/>
            <p:cNvSpPr/>
            <p:nvPr/>
          </p:nvSpPr>
          <p:spPr>
            <a:xfrm>
              <a:off x="5342" y="4487"/>
              <a:ext cx="1873" cy="379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2022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</a:p>
          </p:txBody>
        </p:sp>
        <p:sp>
          <p:nvSpPr>
            <p:cNvPr id="70" name="í$ḷiḍè"/>
            <p:cNvSpPr/>
            <p:nvPr/>
          </p:nvSpPr>
          <p:spPr>
            <a:xfrm>
              <a:off x="7214" y="4487"/>
              <a:ext cx="1873" cy="379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2023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6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</a:p>
          </p:txBody>
        </p:sp>
        <p:sp>
          <p:nvSpPr>
            <p:cNvPr id="73" name="îśľiḍe"/>
            <p:cNvSpPr/>
            <p:nvPr/>
          </p:nvSpPr>
          <p:spPr>
            <a:xfrm>
              <a:off x="1596" y="4487"/>
              <a:ext cx="1873" cy="379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2021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10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</a:p>
          </p:txBody>
        </p:sp>
        <p:cxnSp>
          <p:nvCxnSpPr>
            <p:cNvPr id="77" name="直接连接符 76"/>
            <p:cNvCxnSpPr/>
            <p:nvPr/>
          </p:nvCxnSpPr>
          <p:spPr>
            <a:xfrm flipV="1">
              <a:off x="2513" y="3859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4316" y="5002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V="1">
              <a:off x="6245" y="3859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8061" y="5002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V="1">
              <a:off x="9991" y="3859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11810" y="5002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组合 91"/>
            <p:cNvGrpSpPr/>
            <p:nvPr/>
          </p:nvGrpSpPr>
          <p:grpSpPr>
            <a:xfrm>
              <a:off x="1513" y="5113"/>
              <a:ext cx="1888" cy="1019"/>
              <a:chOff x="8756623" y="2805342"/>
              <a:chExt cx="1598366" cy="862678"/>
            </a:xfrm>
          </p:grpSpPr>
          <p:sp>
            <p:nvSpPr>
              <p:cNvPr id="93" name="文本框 6"/>
              <p:cNvSpPr txBox="1"/>
              <p:nvPr/>
            </p:nvSpPr>
            <p:spPr bwMode="auto">
              <a:xfrm>
                <a:off x="8756623" y="3084681"/>
                <a:ext cx="1598366" cy="583339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确立项目愿景、确定具体目标</a:t>
                </a:r>
                <a:r>
                  <a:rPr lang="zh-CN" altLang="en-US" sz="1400" dirty="0" smtClean="0">
                    <a:solidFill>
                      <a:schemeClr val="tx1"/>
                    </a:solidFill>
                  </a:rPr>
                  <a:t>并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进行初步研发规划。</a:t>
                </a:r>
              </a:p>
            </p:txBody>
          </p:sp>
          <p:sp>
            <p:nvSpPr>
              <p:cNvPr id="94" name="文本框 7"/>
              <p:cNvSpPr txBox="1"/>
              <p:nvPr/>
            </p:nvSpPr>
            <p:spPr bwMode="auto">
              <a:xfrm>
                <a:off x="9024351" y="2805342"/>
                <a:ext cx="1156812" cy="202210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b="1" kern="0" dirty="0"/>
                  <a:t>团队组建阶段</a:t>
                </a: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5130" y="5113"/>
              <a:ext cx="2158" cy="1261"/>
              <a:chOff x="8653976" y="2805342"/>
              <a:chExt cx="1826944" cy="1067956"/>
            </a:xfrm>
          </p:grpSpPr>
          <p:sp>
            <p:nvSpPr>
              <p:cNvPr id="96" name="文本框 6"/>
              <p:cNvSpPr txBox="1"/>
              <p:nvPr/>
            </p:nvSpPr>
            <p:spPr bwMode="auto">
              <a:xfrm>
                <a:off x="8653976" y="3128735"/>
                <a:ext cx="1826944" cy="744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根据初步测试的反馈，团队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对充电柜进行了一系列的改进和优化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，提升了其性能和可靠性。</a:t>
                </a:r>
              </a:p>
            </p:txBody>
          </p:sp>
          <p:sp>
            <p:nvSpPr>
              <p:cNvPr id="97" name="文本框 7"/>
              <p:cNvSpPr txBox="1"/>
              <p:nvPr/>
            </p:nvSpPr>
            <p:spPr bwMode="auto">
              <a:xfrm>
                <a:off x="8899777" y="2805342"/>
                <a:ext cx="1301278" cy="212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优化和测试阶段</a:t>
                </a: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178" y="3141"/>
              <a:ext cx="2164" cy="1289"/>
              <a:chOff x="8662536" y="3202943"/>
              <a:chExt cx="1831854" cy="1091195"/>
            </a:xfrm>
          </p:grpSpPr>
          <p:sp>
            <p:nvSpPr>
              <p:cNvPr id="102" name="文本框 6"/>
              <p:cNvSpPr txBox="1"/>
              <p:nvPr/>
            </p:nvSpPr>
            <p:spPr bwMode="auto">
              <a:xfrm>
                <a:off x="8662536" y="3453573"/>
                <a:ext cx="1831854" cy="840565"/>
              </a:xfrm>
              <a:prstGeom prst="rect">
                <a:avLst/>
              </a:prstGeom>
              <a:noFill/>
            </p:spPr>
            <p:txBody>
              <a:bodyPr wrap="square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我们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研发出了一个工作良好的锂电池充电柜原型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，并在实验室环境下进行了一系列严格的测试，确保其安全性和有效性。</a:t>
                </a:r>
              </a:p>
            </p:txBody>
          </p:sp>
          <p:sp>
            <p:nvSpPr>
              <p:cNvPr id="103" name="文本框 7"/>
              <p:cNvSpPr txBox="1"/>
              <p:nvPr/>
            </p:nvSpPr>
            <p:spPr bwMode="auto">
              <a:xfrm>
                <a:off x="9041382" y="3202943"/>
                <a:ext cx="1156812" cy="201888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研发阶段</a:t>
                </a: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7150" y="3227"/>
              <a:ext cx="2358" cy="1203"/>
              <a:chOff x="8826084" y="3275860"/>
              <a:chExt cx="1996808" cy="1018375"/>
            </a:xfrm>
          </p:grpSpPr>
          <p:sp>
            <p:nvSpPr>
              <p:cNvPr id="105" name="文本框 6"/>
              <p:cNvSpPr txBox="1"/>
              <p:nvPr/>
            </p:nvSpPr>
            <p:spPr bwMode="auto">
              <a:xfrm>
                <a:off x="8826084" y="3526491"/>
                <a:ext cx="1996808" cy="767744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在通过了所有必要的测试和审批后，我们开始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大规模生产和销售我们的锂电池充电柜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。我们也发起了一系列的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市场推广活动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。</a:t>
                </a:r>
              </a:p>
            </p:txBody>
          </p:sp>
          <p:sp>
            <p:nvSpPr>
              <p:cNvPr id="106" name="文本框 7"/>
              <p:cNvSpPr txBox="1"/>
              <p:nvPr/>
            </p:nvSpPr>
            <p:spPr bwMode="auto">
              <a:xfrm>
                <a:off x="8880937" y="3275860"/>
                <a:ext cx="1745010" cy="201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市场推广和生产阶段</a:t>
                </a:r>
              </a:p>
            </p:txBody>
          </p:sp>
        </p:grpSp>
      </p:grp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" y="1442720"/>
            <a:ext cx="2336165" cy="1888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5" name="图片 114"/>
          <p:cNvPicPr/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425" y="4271010"/>
            <a:ext cx="2134870" cy="1748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6" name="图片 1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rcRect l="4352" t="4465" r="2127" b="3408"/>
          <a:stretch>
            <a:fillRect/>
          </a:stretch>
        </p:blipFill>
        <p:spPr>
          <a:xfrm>
            <a:off x="5963285" y="1515745"/>
            <a:ext cx="2130425" cy="17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6DEB3070-B140-D984-70F6-3134C6745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7754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FEDABBBC-B823-4964-B109-5CA4A5333EBB}"/>
              </a:ext>
            </a:extLst>
          </p:cNvPr>
          <p:cNvSpPr/>
          <p:nvPr/>
        </p:nvSpPr>
        <p:spPr>
          <a:xfrm>
            <a:off x="279860" y="0"/>
            <a:ext cx="995320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</a:t>
            </a:r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出行智能换</a:t>
            </a:r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电柜</a:t>
            </a:r>
            <a:endParaRPr lang="en-US" altLang="zh-CN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AD4CBD52-757E-EB3F-8D08-B01D1DE2EEF7}"/>
              </a:ext>
            </a:extLst>
          </p:cNvPr>
          <p:cNvSpPr/>
          <p:nvPr/>
        </p:nvSpPr>
        <p:spPr>
          <a:xfrm>
            <a:off x="6322906" y="830997"/>
            <a:ext cx="537935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助力绿色出行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836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71E8F40F-F31B-2EFC-35E7-D6EB48770799}"/>
              </a:ext>
            </a:extLst>
          </p:cNvPr>
          <p:cNvGrpSpPr/>
          <p:nvPr/>
        </p:nvGrpSpPr>
        <p:grpSpPr>
          <a:xfrm>
            <a:off x="512417" y="1466374"/>
            <a:ext cx="4941867" cy="3741372"/>
            <a:chOff x="471638" y="1924005"/>
            <a:chExt cx="5137722" cy="3808497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6A1C3837-5251-9970-7894-6DB9D357E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638" y="1924005"/>
              <a:ext cx="5137722" cy="3808497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1EEBECB4-0451-43FF-5049-545C9818A9DA}"/>
                </a:ext>
              </a:extLst>
            </p:cNvPr>
            <p:cNvSpPr/>
            <p:nvPr/>
          </p:nvSpPr>
          <p:spPr>
            <a:xfrm>
              <a:off x="1732547" y="3830855"/>
              <a:ext cx="1212784" cy="4331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对话气泡: 矩形 8">
            <a:extLst>
              <a:ext uri="{FF2B5EF4-FFF2-40B4-BE49-F238E27FC236}">
                <a16:creationId xmlns="" xmlns:a16="http://schemas.microsoft.com/office/drawing/2014/main" id="{00A6FE4A-685C-41B8-02FF-8C5A3682AF44}"/>
              </a:ext>
            </a:extLst>
          </p:cNvPr>
          <p:cNvSpPr/>
          <p:nvPr/>
        </p:nvSpPr>
        <p:spPr>
          <a:xfrm>
            <a:off x="1464657" y="878499"/>
            <a:ext cx="2943547" cy="342636"/>
          </a:xfrm>
          <a:prstGeom prst="wedge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中国共享经济发展报告</a:t>
            </a:r>
          </a:p>
        </p:txBody>
      </p:sp>
      <p:sp>
        <p:nvSpPr>
          <p:cNvPr id="10" name="对话气泡: 矩形 9">
            <a:extLst>
              <a:ext uri="{FF2B5EF4-FFF2-40B4-BE49-F238E27FC236}">
                <a16:creationId xmlns="" xmlns:a16="http://schemas.microsoft.com/office/drawing/2014/main" id="{AB044B46-B54B-96D5-7054-F0483CCEF8C0}"/>
              </a:ext>
            </a:extLst>
          </p:cNvPr>
          <p:cNvSpPr/>
          <p:nvPr/>
        </p:nvSpPr>
        <p:spPr>
          <a:xfrm>
            <a:off x="6096000" y="844892"/>
            <a:ext cx="3251029" cy="328019"/>
          </a:xfrm>
          <a:prstGeom prst="wedge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“铅改锂”相关报告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A0359A83-C82F-A0C6-C68B-49C245E96BF9}"/>
              </a:ext>
            </a:extLst>
          </p:cNvPr>
          <p:cNvSpPr txBox="1"/>
          <p:nvPr/>
        </p:nvSpPr>
        <p:spPr>
          <a:xfrm>
            <a:off x="1085486" y="5452985"/>
            <a:ext cx="9105499" cy="114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000" dirty="0"/>
              <a:t>公共区域车辆全面电动化，符合</a:t>
            </a:r>
            <a:r>
              <a:rPr lang="zh-CN" altLang="en-US" sz="2400" b="1" dirty="0">
                <a:solidFill>
                  <a:srgbClr val="FF0000"/>
                </a:solidFill>
              </a:rPr>
              <a:t>“碳达峰、碳中和”</a:t>
            </a:r>
            <a:r>
              <a:rPr lang="zh-CN" altLang="en-US" sz="2000" dirty="0"/>
              <a:t>战略。在“铅改锂”政策的大环境引导下，</a:t>
            </a:r>
            <a:r>
              <a:rPr lang="zh-CN" altLang="en-US" sz="2400" b="1" dirty="0">
                <a:solidFill>
                  <a:srgbClr val="FF0000"/>
                </a:solidFill>
              </a:rPr>
              <a:t>换电柜</a:t>
            </a:r>
            <a:r>
              <a:rPr lang="zh-CN" altLang="en-US" sz="2400" dirty="0">
                <a:solidFill>
                  <a:srgbClr val="FF0000"/>
                </a:solidFill>
              </a:rPr>
              <a:t>需求将</a:t>
            </a:r>
            <a:r>
              <a:rPr lang="zh-CN" altLang="en-US" sz="2400" b="1" dirty="0">
                <a:solidFill>
                  <a:srgbClr val="FF0000"/>
                </a:solidFill>
              </a:rPr>
              <a:t>日益增加</a:t>
            </a:r>
            <a:r>
              <a:rPr lang="zh-CN" altLang="en-US" sz="2000" dirty="0">
                <a:solidFill>
                  <a:srgbClr val="FF0000"/>
                </a:solidFill>
              </a:rPr>
              <a:t>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C7FFF08B-742D-00A2-C6D4-853BE0A7F602}"/>
              </a:ext>
            </a:extLst>
          </p:cNvPr>
          <p:cNvSpPr txBox="1"/>
          <p:nvPr/>
        </p:nvSpPr>
        <p:spPr>
          <a:xfrm>
            <a:off x="359596" y="143177"/>
            <a:ext cx="2085653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背景调查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="" xmlns:a16="http://schemas.microsoft.com/office/drawing/2014/main" id="{38F43D32-14E7-63EE-3B79-73317092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769" y="1466374"/>
            <a:ext cx="4647472" cy="3741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C087CE6C-9999-CB67-857B-C8D78BD74C2A}"/>
              </a:ext>
            </a:extLst>
          </p:cNvPr>
          <p:cNvSpPr txBox="1"/>
          <p:nvPr/>
        </p:nvSpPr>
        <p:spPr>
          <a:xfrm>
            <a:off x="10369442" y="1345623"/>
            <a:ext cx="1668446" cy="6463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铅酸电池全面改为锂电池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8A218948-F271-4FB7-1648-8ADFC6F59565}"/>
              </a:ext>
            </a:extLst>
          </p:cNvPr>
          <p:cNvCxnSpPr>
            <a:cxnSpLocks/>
          </p:cNvCxnSpPr>
          <p:nvPr/>
        </p:nvCxnSpPr>
        <p:spPr>
          <a:xfrm flipV="1">
            <a:off x="9996755" y="2164666"/>
            <a:ext cx="918105" cy="886759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C5F2A2BC-77D3-84FC-4575-3D24F8E93266}"/>
              </a:ext>
            </a:extLst>
          </p:cNvPr>
          <p:cNvSpPr txBox="1"/>
          <p:nvPr/>
        </p:nvSpPr>
        <p:spPr>
          <a:xfrm>
            <a:off x="2586624" y="520696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来源：观研报告网</a:t>
            </a:r>
          </a:p>
        </p:txBody>
      </p:sp>
    </p:spTree>
    <p:extLst>
      <p:ext uri="{BB962C8B-B14F-4D97-AF65-F5344CB8AC3E}">
        <p14:creationId xmlns:p14="http://schemas.microsoft.com/office/powerpoint/2010/main" val="189335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="" xmlns:a16="http://schemas.microsoft.com/office/drawing/2014/main" id="{3056A94F-0770-B099-DDB1-5A5E7E2489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6679581"/>
              </p:ext>
            </p:extLst>
          </p:nvPr>
        </p:nvGraphicFramePr>
        <p:xfrm>
          <a:off x="5060509" y="775887"/>
          <a:ext cx="6785811" cy="4206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9ED8E5A2-6AF8-07B7-6342-6B56D55E51DB}"/>
              </a:ext>
            </a:extLst>
          </p:cNvPr>
          <p:cNvSpPr txBox="1"/>
          <p:nvPr/>
        </p:nvSpPr>
        <p:spPr>
          <a:xfrm>
            <a:off x="612808" y="1227957"/>
            <a:ext cx="4138863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200000"/>
              </a:lnSpc>
            </a:pP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年中国电动自行车用</a:t>
            </a:r>
            <a:r>
              <a:rPr lang="zh-CN" altLang="en-US" dirty="0"/>
              <a:t>锂电池市场空间达可达</a:t>
            </a:r>
            <a:r>
              <a:rPr lang="en-US" altLang="zh-CN" sz="2400" dirty="0">
                <a:solidFill>
                  <a:srgbClr val="FF0000"/>
                </a:solidFill>
              </a:rPr>
              <a:t>186</a:t>
            </a:r>
            <a:r>
              <a:rPr lang="zh-CN" altLang="en-US" sz="2400" dirty="0">
                <a:solidFill>
                  <a:srgbClr val="FF0000"/>
                </a:solidFill>
              </a:rPr>
              <a:t>亿元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随着各地“新国标”过渡期限的临近，未来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年电动自行车将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大幅增加，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同时伴随</a:t>
            </a:r>
            <a:r>
              <a:rPr lang="zh-CN" altLang="en-US" dirty="0"/>
              <a:t>“铅改锂”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政策的推广，会加速锂电自行车对铅酸自行车的替代，预计</a:t>
            </a:r>
            <a:r>
              <a:rPr lang="en-US" altLang="zh-CN" dirty="0"/>
              <a:t>2025</a:t>
            </a:r>
            <a:r>
              <a:rPr lang="zh-CN" altLang="en-US" dirty="0"/>
              <a:t>年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中国锂电自行车可达</a:t>
            </a:r>
            <a:r>
              <a:rPr lang="en-US" altLang="zh-CN" sz="2000" dirty="0">
                <a:solidFill>
                  <a:srgbClr val="FF0000"/>
                </a:solidFill>
              </a:rPr>
              <a:t>2400</a:t>
            </a:r>
            <a:r>
              <a:rPr lang="zh-CN" altLang="en-US" sz="2000" dirty="0">
                <a:solidFill>
                  <a:srgbClr val="FF0000"/>
                </a:solidFill>
              </a:rPr>
              <a:t>万辆。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0DA9A4A8-F9FC-94FE-F1E5-73001B5A7738}"/>
              </a:ext>
            </a:extLst>
          </p:cNvPr>
          <p:cNvSpPr txBox="1"/>
          <p:nvPr/>
        </p:nvSpPr>
        <p:spPr>
          <a:xfrm>
            <a:off x="6712053" y="4982126"/>
            <a:ext cx="3676850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dirty="0"/>
              <a:t>数据来源：立鼎产业研究网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0943375F-0FB6-AA92-1FB8-7983B4C173E0}"/>
              </a:ext>
            </a:extLst>
          </p:cNvPr>
          <p:cNvSpPr txBox="1"/>
          <p:nvPr/>
        </p:nvSpPr>
        <p:spPr>
          <a:xfrm>
            <a:off x="1482291" y="5399044"/>
            <a:ext cx="9471259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indent="504000" algn="l">
              <a:lnSpc>
                <a:spcPct val="150000"/>
              </a:lnSpc>
            </a:pPr>
            <a:r>
              <a:rPr lang="zh-CN" altLang="en-US" sz="2400" dirty="0"/>
              <a:t>因锂电池的大力发展，未来电动车</a:t>
            </a:r>
            <a:r>
              <a:rPr lang="zh-CN" altLang="en-US" sz="2400" dirty="0">
                <a:solidFill>
                  <a:srgbClr val="FF0000"/>
                </a:solidFill>
              </a:rPr>
              <a:t>可拆卸电池趋势必将</a:t>
            </a:r>
            <a:r>
              <a:rPr lang="zh-CN" altLang="en-US" dirty="0">
                <a:solidFill>
                  <a:srgbClr val="FF0000"/>
                </a:solidFill>
              </a:rPr>
              <a:t>逐年上升</a:t>
            </a:r>
            <a:r>
              <a:rPr lang="zh-CN" altLang="en-US" sz="2400" dirty="0" smtClean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换</a:t>
            </a:r>
            <a:r>
              <a:rPr lang="zh-CN" altLang="en-US" dirty="0" smtClean="0"/>
              <a:t>电</a:t>
            </a:r>
            <a:r>
              <a:rPr lang="zh-CN" altLang="en-US" dirty="0"/>
              <a:t>柜</a:t>
            </a:r>
            <a:r>
              <a:rPr lang="zh-CN" altLang="en-US" sz="2400" dirty="0">
                <a:solidFill>
                  <a:srgbClr val="FF0000"/>
                </a:solidFill>
              </a:rPr>
              <a:t>引入市场为</a:t>
            </a:r>
            <a:r>
              <a:rPr lang="zh-CN" altLang="en-US" dirty="0">
                <a:solidFill>
                  <a:srgbClr val="FF0000"/>
                </a:solidFill>
              </a:rPr>
              <a:t>必然现象</a:t>
            </a:r>
            <a:r>
              <a:rPr lang="zh-CN" altLang="en-US" sz="2400" dirty="0"/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752" y="84842"/>
            <a:ext cx="2415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背景调查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34247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F576E90F-6DDC-4DCC-687E-BAEDAE537FA2}"/>
              </a:ext>
            </a:extLst>
          </p:cNvPr>
          <p:cNvSpPr/>
          <p:nvPr/>
        </p:nvSpPr>
        <p:spPr>
          <a:xfrm>
            <a:off x="4491049" y="246421"/>
            <a:ext cx="2961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>
                <a:ln/>
                <a:solidFill>
                  <a:schemeClr val="accent3"/>
                </a:solidFill>
                <a:effectLst/>
              </a:rPr>
              <a:t>市场痛点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31F534D6-9A67-DE22-ED7B-FD5F2C16E6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1644" r="-5271" b="14915"/>
          <a:stretch/>
        </p:blipFill>
        <p:spPr>
          <a:xfrm>
            <a:off x="4083454" y="3157331"/>
            <a:ext cx="3595164" cy="2249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4607C5F4-94FB-54D1-17F5-5EF0CE5272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29" b="13403"/>
          <a:stretch/>
        </p:blipFill>
        <p:spPr>
          <a:xfrm>
            <a:off x="110786" y="708086"/>
            <a:ext cx="3569550" cy="24492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30BC3FE-9134-DBC1-BA58-4E9F51B30B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" b="30214"/>
          <a:stretch/>
        </p:blipFill>
        <p:spPr>
          <a:xfrm>
            <a:off x="8261900" y="1049154"/>
            <a:ext cx="3172912" cy="22328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D57160A9-141C-0593-682F-7CD47F687AD6}"/>
              </a:ext>
            </a:extLst>
          </p:cNvPr>
          <p:cNvSpPr txBox="1"/>
          <p:nvPr/>
        </p:nvSpPr>
        <p:spPr>
          <a:xfrm>
            <a:off x="257460" y="3035588"/>
            <a:ext cx="3276201" cy="212365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indent="457200" algn="l">
              <a:lnSpc>
                <a:spcPct val="150000"/>
              </a:lnSpc>
            </a:pPr>
            <a:r>
              <a:rPr lang="zh-CN" altLang="en-US" dirty="0"/>
              <a:t>据不完全统计，电动车火灾致人伤亡的案例中，</a:t>
            </a:r>
            <a:r>
              <a:rPr lang="en-US" altLang="zh-CN" sz="2000" dirty="0">
                <a:solidFill>
                  <a:srgbClr val="FF0000"/>
                </a:solidFill>
              </a:rPr>
              <a:t>90%</a:t>
            </a:r>
            <a:r>
              <a:rPr lang="zh-CN" altLang="en-US" dirty="0"/>
              <a:t>发生在门厅，过道及楼梯间等场所。超过一半电动车发生火灾是在夜间充电过程中。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8079EDB1-D106-361F-81C5-B23D45E1183F}"/>
              </a:ext>
            </a:extLst>
          </p:cNvPr>
          <p:cNvSpPr txBox="1"/>
          <p:nvPr/>
        </p:nvSpPr>
        <p:spPr>
          <a:xfrm>
            <a:off x="4408371" y="1049154"/>
            <a:ext cx="2945330" cy="13381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indent="457200" algn="l">
              <a:lnSpc>
                <a:spcPct val="150000"/>
              </a:lnSpc>
            </a:pPr>
            <a:r>
              <a:rPr lang="zh-CN" altLang="en-US" dirty="0" smtClean="0"/>
              <a:t>电动车</a:t>
            </a:r>
            <a:r>
              <a:rPr lang="zh-CN" altLang="en-US" dirty="0"/>
              <a:t>平均充电时间</a:t>
            </a:r>
            <a:r>
              <a:rPr lang="en-US" altLang="zh-CN" sz="2000" dirty="0">
                <a:solidFill>
                  <a:srgbClr val="FF0000"/>
                </a:solidFill>
              </a:rPr>
              <a:t>8——10</a:t>
            </a:r>
            <a:r>
              <a:rPr lang="zh-CN" altLang="en-US" sz="2000" dirty="0">
                <a:solidFill>
                  <a:srgbClr val="FF0000"/>
                </a:solidFill>
              </a:rPr>
              <a:t>小时，</a:t>
            </a:r>
            <a:r>
              <a:rPr lang="zh-CN" altLang="en-US" dirty="0"/>
              <a:t>每次充电可行驶平均路程</a:t>
            </a:r>
            <a:r>
              <a:rPr lang="en-US" altLang="zh-CN" sz="2000" dirty="0">
                <a:solidFill>
                  <a:srgbClr val="FF0000"/>
                </a:solidFill>
              </a:rPr>
              <a:t>35</a:t>
            </a:r>
            <a:r>
              <a:rPr lang="zh-CN" altLang="en-US" sz="2000" dirty="0">
                <a:solidFill>
                  <a:srgbClr val="FF0000"/>
                </a:solidFill>
              </a:rPr>
              <a:t>公里</a:t>
            </a:r>
            <a:r>
              <a:rPr lang="zh-CN" altLang="en-US" dirty="0"/>
              <a:t>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8BFFF94A-4BC6-FB77-326A-5A3761A53DF9}"/>
              </a:ext>
            </a:extLst>
          </p:cNvPr>
          <p:cNvSpPr txBox="1"/>
          <p:nvPr/>
        </p:nvSpPr>
        <p:spPr>
          <a:xfrm>
            <a:off x="8450981" y="3282040"/>
            <a:ext cx="3082078" cy="12464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indent="457200" algn="l">
              <a:lnSpc>
                <a:spcPct val="150000"/>
              </a:lnSpc>
            </a:pPr>
            <a:r>
              <a:rPr lang="zh-CN" altLang="en-US" dirty="0"/>
              <a:t>电池类型种类繁多，接口不一，平常的充电柜无法解决多种类型电动车的充电问题。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0153" y="5107141"/>
            <a:ext cx="2290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安全隐患大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3360" y="2387277"/>
            <a:ext cx="3590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</a:rPr>
              <a:t>续航时间短，充电时间长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70231" y="4697128"/>
            <a:ext cx="331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9">
            <a:extLst>
              <a:ext uri="{FF2B5EF4-FFF2-40B4-BE49-F238E27FC236}">
                <a16:creationId xmlns="" xmlns:a16="http://schemas.microsoft.com/office/drawing/2014/main" id="{E8A8077E-B993-5025-A0E7-781D47E36D66}"/>
              </a:ext>
            </a:extLst>
          </p:cNvPr>
          <p:cNvSpPr txBox="1"/>
          <p:nvPr/>
        </p:nvSpPr>
        <p:spPr>
          <a:xfrm flipV="1">
            <a:off x="8450981" y="4897867"/>
            <a:ext cx="3570973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 algn="l"/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50981" y="4881794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电池种类多，接口不一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3323" y="6005989"/>
            <a:ext cx="11202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当前</a:t>
            </a:r>
            <a:r>
              <a:rPr lang="zh-CN" altLang="en-US" sz="2400" b="1" dirty="0" smtClean="0"/>
              <a:t>换</a:t>
            </a:r>
            <a:r>
              <a:rPr lang="zh-CN" altLang="en-US" sz="2400" b="1" dirty="0"/>
              <a:t>电柜标准参差不齐，效果</a:t>
            </a:r>
            <a:r>
              <a:rPr lang="zh-CN" altLang="en-US" sz="2400" b="1" dirty="0" smtClean="0"/>
              <a:t>不尽人意，及</a:t>
            </a:r>
            <a:r>
              <a:rPr lang="zh-CN" altLang="en-US" sz="2400" b="1" dirty="0"/>
              <a:t>需</a:t>
            </a:r>
            <a:r>
              <a:rPr lang="zh-CN" altLang="en-US" sz="2400" b="1" dirty="0" smtClean="0"/>
              <a:t>高质量的换</a:t>
            </a:r>
            <a:r>
              <a:rPr lang="zh-CN" altLang="en-US" sz="2400" b="1" dirty="0"/>
              <a:t>电</a:t>
            </a:r>
            <a:r>
              <a:rPr lang="zh-CN" altLang="en-US" sz="2400" b="1" dirty="0" smtClean="0"/>
              <a:t>柜来改变</a:t>
            </a:r>
            <a:r>
              <a:rPr lang="zh-CN" altLang="en-US" sz="2400" b="1" dirty="0"/>
              <a:t>市场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786" y="67543"/>
            <a:ext cx="2160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痛点分析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80610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0D922AC6-14C5-D4C9-FF70-758E9A98CB56}"/>
              </a:ext>
            </a:extLst>
          </p:cNvPr>
          <p:cNvSpPr txBox="1"/>
          <p:nvPr/>
        </p:nvSpPr>
        <p:spPr>
          <a:xfrm>
            <a:off x="6613155" y="4050908"/>
            <a:ext cx="4756486" cy="175432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indent="457200" algn="l">
              <a:lnSpc>
                <a:spcPct val="150000"/>
              </a:lnSpc>
            </a:pPr>
            <a:r>
              <a:rPr lang="zh-CN" altLang="en-US" dirty="0"/>
              <a:t>换电柜配备</a:t>
            </a:r>
            <a:r>
              <a:rPr lang="zh-CN" altLang="en-US" sz="2000" dirty="0">
                <a:solidFill>
                  <a:srgbClr val="FF0000"/>
                </a:solidFill>
              </a:rPr>
              <a:t>恒温系统</a:t>
            </a:r>
            <a:r>
              <a:rPr lang="zh-CN" altLang="en-US" dirty="0"/>
              <a:t>、内置异常</a:t>
            </a:r>
            <a:r>
              <a:rPr lang="zh-CN" altLang="en-US" dirty="0">
                <a:solidFill>
                  <a:srgbClr val="FF0000"/>
                </a:solidFill>
              </a:rPr>
              <a:t>自动断电系统，故障报警</a:t>
            </a:r>
            <a:r>
              <a:rPr lang="zh-CN" altLang="en-US" dirty="0"/>
              <a:t>提示。从根源解决电动车充电时，因短路或温度过高起火。采用</a:t>
            </a:r>
            <a:r>
              <a:rPr lang="en-US" altLang="zh-CN" dirty="0"/>
              <a:t>DSP+FPGA</a:t>
            </a:r>
            <a:r>
              <a:rPr lang="zh-CN" altLang="en-US" dirty="0"/>
              <a:t>控制系统与</a:t>
            </a:r>
            <a:r>
              <a:rPr lang="en-US" altLang="zh-CN" dirty="0"/>
              <a:t>BMS</a:t>
            </a:r>
            <a:r>
              <a:rPr lang="zh-CN" altLang="en-US" sz="2000" dirty="0">
                <a:solidFill>
                  <a:srgbClr val="FF0000"/>
                </a:solidFill>
              </a:rPr>
              <a:t>电池管理双重保护。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81312FBF-345B-B08E-211B-AD41C7D7F6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" b="10737"/>
          <a:stretch/>
        </p:blipFill>
        <p:spPr>
          <a:xfrm>
            <a:off x="290961" y="1390070"/>
            <a:ext cx="6146734" cy="38141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B6DAD150-0990-BBE3-AB94-885181DA2050}"/>
              </a:ext>
            </a:extLst>
          </p:cNvPr>
          <p:cNvSpPr txBox="1"/>
          <p:nvPr/>
        </p:nvSpPr>
        <p:spPr>
          <a:xfrm>
            <a:off x="1020278" y="749468"/>
            <a:ext cx="394635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恒温系统电路设计图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01653071-D53F-D286-34B3-18C214CE5F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649" r="28065" b="47230"/>
          <a:stretch/>
        </p:blipFill>
        <p:spPr>
          <a:xfrm>
            <a:off x="6613155" y="202131"/>
            <a:ext cx="3946358" cy="37766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3C91FA99-6D19-B674-DC87-40DE8170A494}"/>
              </a:ext>
            </a:extLst>
          </p:cNvPr>
          <p:cNvSpPr txBox="1"/>
          <p:nvPr/>
        </p:nvSpPr>
        <p:spPr>
          <a:xfrm>
            <a:off x="6524325" y="794061"/>
            <a:ext cx="394635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异常自动断电</a:t>
            </a:r>
          </a:p>
        </p:txBody>
      </p:sp>
      <p:sp>
        <p:nvSpPr>
          <p:cNvPr id="9" name="椭圆 8">
            <a:extLst>
              <a:ext uri="{FF2B5EF4-FFF2-40B4-BE49-F238E27FC236}">
                <a16:creationId xmlns="" xmlns:a16="http://schemas.microsoft.com/office/drawing/2014/main" id="{28BC6BD3-27D5-68A8-DBF6-B5708D150654}"/>
              </a:ext>
            </a:extLst>
          </p:cNvPr>
          <p:cNvSpPr/>
          <p:nvPr/>
        </p:nvSpPr>
        <p:spPr>
          <a:xfrm>
            <a:off x="6437695" y="1390070"/>
            <a:ext cx="800500" cy="68224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899D08D6-A617-4B03-DDBC-0FCAF823E737}"/>
              </a:ext>
            </a:extLst>
          </p:cNvPr>
          <p:cNvSpPr txBox="1"/>
          <p:nvPr/>
        </p:nvSpPr>
        <p:spPr>
          <a:xfrm>
            <a:off x="1251284" y="5923866"/>
            <a:ext cx="9038122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sz="2400" b="1" dirty="0"/>
              <a:t>充电柜相较传统充电线和其他类型充电柜</a:t>
            </a:r>
            <a:r>
              <a:rPr lang="zh-CN" altLang="en-US" sz="2400" dirty="0">
                <a:solidFill>
                  <a:srgbClr val="FF0000"/>
                </a:solidFill>
              </a:rPr>
              <a:t>减低了</a:t>
            </a:r>
            <a:r>
              <a:rPr lang="en-US" altLang="zh-CN" sz="2400" dirty="0">
                <a:solidFill>
                  <a:srgbClr val="FF0000"/>
                </a:solidFill>
              </a:rPr>
              <a:t>80%</a:t>
            </a:r>
            <a:r>
              <a:rPr lang="zh-CN" altLang="en-US" sz="2400" b="1" dirty="0"/>
              <a:t>的事故发生率。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004" y="17465"/>
            <a:ext cx="2079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核心技术</a:t>
            </a:r>
            <a:r>
              <a:rPr lang="en-US" altLang="zh-CN" sz="3200" dirty="0" smtClean="0"/>
              <a:t>1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5915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6F26BFF3-F26A-9F3E-9482-0B857C9E538F}"/>
              </a:ext>
            </a:extLst>
          </p:cNvPr>
          <p:cNvSpPr txBox="1"/>
          <p:nvPr/>
        </p:nvSpPr>
        <p:spPr>
          <a:xfrm>
            <a:off x="2885172" y="5999449"/>
            <a:ext cx="6942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首创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充电方式，直接</a:t>
            </a:r>
            <a:r>
              <a:rPr lang="zh-CN" altLang="en-US" sz="2800" dirty="0">
                <a:solidFill>
                  <a:srgbClr val="FF0000"/>
                </a:solidFill>
              </a:rPr>
              <a:t>提升</a:t>
            </a:r>
            <a:r>
              <a:rPr lang="en-US" altLang="zh-CN" sz="2800" dirty="0">
                <a:solidFill>
                  <a:srgbClr val="FF0000"/>
                </a:solidFill>
              </a:rPr>
              <a:t>42%</a:t>
            </a:r>
            <a:r>
              <a:rPr lang="zh-CN" altLang="en-US" sz="2800" dirty="0">
                <a:solidFill>
                  <a:srgbClr val="FF0000"/>
                </a:solidFill>
              </a:rPr>
              <a:t>的充电速度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1D43077E-5240-6B3A-8AD9-4E0F0B17A3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9150" r="27569" b="1320"/>
          <a:stretch/>
        </p:blipFill>
        <p:spPr>
          <a:xfrm>
            <a:off x="890337" y="1386268"/>
            <a:ext cx="2725388" cy="40142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FCEC08B-48EE-83D8-C659-B357A38F8634}"/>
              </a:ext>
            </a:extLst>
          </p:cNvPr>
          <p:cNvSpPr txBox="1"/>
          <p:nvPr/>
        </p:nvSpPr>
        <p:spPr>
          <a:xfrm>
            <a:off x="577516" y="763422"/>
            <a:ext cx="394635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换电柜建模外观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D3999BD0-396E-A801-D74A-834635EA379A}"/>
              </a:ext>
            </a:extLst>
          </p:cNvPr>
          <p:cNvGrpSpPr/>
          <p:nvPr/>
        </p:nvGrpSpPr>
        <p:grpSpPr>
          <a:xfrm>
            <a:off x="4174957" y="1433528"/>
            <a:ext cx="2725388" cy="3990943"/>
            <a:chOff x="5580245" y="1876926"/>
            <a:chExt cx="2144424" cy="3384170"/>
          </a:xfrm>
        </p:grpSpPr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EDAC9FE1-D305-C7A4-081A-98FEF9BBBE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56" t="2948" r="15444" b="10034"/>
            <a:stretch/>
          </p:blipFill>
          <p:spPr>
            <a:xfrm>
              <a:off x="5580245" y="1876926"/>
              <a:ext cx="2144424" cy="3384170"/>
            </a:xfrm>
            <a:prstGeom prst="rect">
              <a:avLst/>
            </a:prstGeom>
          </p:spPr>
        </p:pic>
        <p:sp>
          <p:nvSpPr>
            <p:cNvPr id="9" name="椭圆 8">
              <a:extLst>
                <a:ext uri="{FF2B5EF4-FFF2-40B4-BE49-F238E27FC236}">
                  <a16:creationId xmlns="" xmlns:a16="http://schemas.microsoft.com/office/drawing/2014/main" id="{194ED7C5-0A75-B6EA-BEEF-D18849483AB2}"/>
                </a:ext>
              </a:extLst>
            </p:cNvPr>
            <p:cNvSpPr/>
            <p:nvPr/>
          </p:nvSpPr>
          <p:spPr>
            <a:xfrm>
              <a:off x="5775158" y="2723949"/>
              <a:ext cx="1645920" cy="1376413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B6E8A684-B7F8-E2F5-5A0F-B32B88F994D2}"/>
              </a:ext>
            </a:extLst>
          </p:cNvPr>
          <p:cNvSpPr txBox="1"/>
          <p:nvPr/>
        </p:nvSpPr>
        <p:spPr>
          <a:xfrm>
            <a:off x="7459578" y="2490247"/>
            <a:ext cx="3359217" cy="207749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dirty="0"/>
              <a:t>为解决充电时间长，续航能力差等问题，本项目</a:t>
            </a:r>
            <a:r>
              <a:rPr lang="zh-CN" altLang="en-US" dirty="0">
                <a:solidFill>
                  <a:srgbClr val="FF0000"/>
                </a:solidFill>
              </a:rPr>
              <a:t>采用</a:t>
            </a:r>
            <a:r>
              <a:rPr lang="en-US" altLang="zh-CN" dirty="0">
                <a:solidFill>
                  <a:srgbClr val="FF0000"/>
                </a:solidFill>
              </a:rPr>
              <a:t>PPS</a:t>
            </a:r>
            <a:r>
              <a:rPr lang="zh-CN" altLang="en-US" dirty="0">
                <a:solidFill>
                  <a:srgbClr val="FF0000"/>
                </a:solidFill>
              </a:rPr>
              <a:t>充电方式</a:t>
            </a:r>
            <a:r>
              <a:rPr lang="zh-CN" altLang="en-US" dirty="0"/>
              <a:t>，将无电电池放入换电柜，自动弹出足电电池，完成</a:t>
            </a:r>
            <a:r>
              <a:rPr lang="zh-CN" altLang="en-US" dirty="0">
                <a:solidFill>
                  <a:srgbClr val="FF0000"/>
                </a:solidFill>
              </a:rPr>
              <a:t>五秒内即换即走。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="" xmlns:a16="http://schemas.microsoft.com/office/drawing/2014/main" id="{413D6B36-85AA-2D4E-C55E-554C071CC0C4}"/>
              </a:ext>
            </a:extLst>
          </p:cNvPr>
          <p:cNvCxnSpPr/>
          <p:nvPr/>
        </p:nvCxnSpPr>
        <p:spPr>
          <a:xfrm flipV="1">
            <a:off x="6096000" y="1751798"/>
            <a:ext cx="1363578" cy="8470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7661709" y="1132754"/>
            <a:ext cx="2868329" cy="1299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放入无电电池，弹出足电电池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7839"/>
            <a:ext cx="2550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核心技术</a:t>
            </a:r>
            <a:r>
              <a:rPr lang="en-US" altLang="zh-CN" sz="3200" dirty="0" smtClean="0"/>
              <a:t>2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5878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6DD19AEC-8820-E82B-3A4E-0EF36A876363}"/>
              </a:ext>
            </a:extLst>
          </p:cNvPr>
          <p:cNvGrpSpPr/>
          <p:nvPr/>
        </p:nvGrpSpPr>
        <p:grpSpPr>
          <a:xfrm>
            <a:off x="536419" y="1264009"/>
            <a:ext cx="3726839" cy="4375693"/>
            <a:chOff x="1353441" y="1792471"/>
            <a:chExt cx="2891300" cy="3954242"/>
          </a:xfrm>
        </p:grpSpPr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37A355E2-34D6-D082-22FD-812022E3D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9" t="41405" r="30259" b="2174"/>
            <a:stretch/>
          </p:blipFill>
          <p:spPr>
            <a:xfrm>
              <a:off x="1353442" y="3429000"/>
              <a:ext cx="2891299" cy="231771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="" xmlns:a16="http://schemas.microsoft.com/office/drawing/2014/main" id="{8BAACE85-7778-BCBD-B3E4-2C43A7B047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97" t="42528" r="26089" b="46209"/>
            <a:stretch/>
          </p:blipFill>
          <p:spPr>
            <a:xfrm>
              <a:off x="1353441" y="1792471"/>
              <a:ext cx="2891299" cy="1684421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0CB5FBAE-78F7-7D65-4D98-1F7855804BC7}"/>
              </a:ext>
            </a:extLst>
          </p:cNvPr>
          <p:cNvGrpSpPr/>
          <p:nvPr/>
        </p:nvGrpSpPr>
        <p:grpSpPr>
          <a:xfrm>
            <a:off x="4688592" y="1267370"/>
            <a:ext cx="3822158" cy="4323259"/>
            <a:chOff x="4662345" y="51146"/>
            <a:chExt cx="4105061" cy="6176685"/>
          </a:xfrm>
        </p:grpSpPr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9321C68C-CDA0-851F-D6F3-8F6EA2B60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12" t="28421" r="13010" b="20491"/>
            <a:stretch/>
          </p:blipFill>
          <p:spPr>
            <a:xfrm>
              <a:off x="4662345" y="2775381"/>
              <a:ext cx="4105061" cy="345245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68DAD12A-D9CB-92D5-E2BC-0E6A6C0105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" t="15355" r="2730" b="14590"/>
            <a:stretch/>
          </p:blipFill>
          <p:spPr>
            <a:xfrm>
              <a:off x="4662345" y="51146"/>
              <a:ext cx="4105061" cy="2724235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C10FB81F-A217-BA04-72FF-CE3F3F8C2353}"/>
              </a:ext>
            </a:extLst>
          </p:cNvPr>
          <p:cNvSpPr txBox="1"/>
          <p:nvPr/>
        </p:nvSpPr>
        <p:spPr>
          <a:xfrm>
            <a:off x="749105" y="807078"/>
            <a:ext cx="3301465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不同电池接口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F1776A17-4A43-A048-5586-0F151A747DC6}"/>
              </a:ext>
            </a:extLst>
          </p:cNvPr>
          <p:cNvSpPr txBox="1"/>
          <p:nvPr/>
        </p:nvSpPr>
        <p:spPr>
          <a:xfrm>
            <a:off x="4984727" y="807078"/>
            <a:ext cx="3168315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不同电池尺寸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E578AC61-9DC5-4829-33E0-20A6829D60C3}"/>
              </a:ext>
            </a:extLst>
          </p:cNvPr>
          <p:cNvSpPr txBox="1"/>
          <p:nvPr/>
        </p:nvSpPr>
        <p:spPr>
          <a:xfrm>
            <a:off x="8723438" y="2438545"/>
            <a:ext cx="3371377" cy="161896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indent="457200" algn="l">
              <a:lnSpc>
                <a:spcPct val="150000"/>
              </a:lnSpc>
            </a:pPr>
            <a:r>
              <a:rPr lang="zh-CN" altLang="en-US" dirty="0"/>
              <a:t>电池接口种类和电池尺寸大多种多样。根据不同电池接口和电池尺寸制作不同的换电柜，以解决接口不同难充电的问题。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74993065-3A48-BF89-99E3-C5DAD6FC541F}"/>
              </a:ext>
            </a:extLst>
          </p:cNvPr>
          <p:cNvSpPr txBox="1"/>
          <p:nvPr/>
        </p:nvSpPr>
        <p:spPr>
          <a:xfrm>
            <a:off x="2595073" y="6050922"/>
            <a:ext cx="676014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sz="2400" dirty="0"/>
              <a:t>依据电池类型定制换电柜，提升</a:t>
            </a:r>
            <a:r>
              <a:rPr lang="en-US" altLang="zh-CN" sz="3200" dirty="0">
                <a:solidFill>
                  <a:srgbClr val="FF0000"/>
                </a:solidFill>
              </a:rPr>
              <a:t>50%</a:t>
            </a:r>
            <a:r>
              <a:rPr lang="zh-CN" altLang="en-US" sz="3200" dirty="0">
                <a:solidFill>
                  <a:srgbClr val="FF0000"/>
                </a:solidFill>
              </a:rPr>
              <a:t>充电效率。</a:t>
            </a:r>
          </a:p>
        </p:txBody>
      </p:sp>
      <p:sp>
        <p:nvSpPr>
          <p:cNvPr id="2" name="矩形 1"/>
          <p:cNvSpPr/>
          <p:nvPr/>
        </p:nvSpPr>
        <p:spPr>
          <a:xfrm>
            <a:off x="5481088" y="3244334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核心技术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73255"/>
            <a:ext cx="2271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核心技术</a:t>
            </a:r>
            <a:r>
              <a:rPr lang="en-US" altLang="zh-CN" sz="2800" dirty="0" smtClean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7441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971F70B3-F9AE-4D45-C4F5-0F0F7C9415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0" y="1537959"/>
            <a:ext cx="3903151" cy="4899383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="" xmlns:a16="http://schemas.microsoft.com/office/drawing/2014/main" id="{FA964B2C-3696-0978-9032-3BAE0A77C219}"/>
              </a:ext>
            </a:extLst>
          </p:cNvPr>
          <p:cNvSpPr/>
          <p:nvPr/>
        </p:nvSpPr>
        <p:spPr>
          <a:xfrm>
            <a:off x="598260" y="911122"/>
            <a:ext cx="2963087" cy="449111"/>
          </a:xfrm>
          <a:prstGeom prst="wedge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已拥有专利恒温隔热板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D3C65C4B-A507-2BF2-52BB-760D949AAB1C}"/>
              </a:ext>
            </a:extLst>
          </p:cNvPr>
          <p:cNvSpPr txBox="1"/>
          <p:nvPr/>
        </p:nvSpPr>
        <p:spPr>
          <a:xfrm>
            <a:off x="8422105" y="1886550"/>
            <a:ext cx="3769894" cy="36009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indent="457200" algn="l">
              <a:lnSpc>
                <a:spcPct val="150000"/>
              </a:lnSpc>
            </a:pPr>
            <a:r>
              <a:rPr lang="zh-CN" altLang="en-US" dirty="0"/>
              <a:t>恒温隔热板采用</a:t>
            </a:r>
            <a:r>
              <a:rPr lang="zh-CN" altLang="en-US" sz="2000" dirty="0">
                <a:solidFill>
                  <a:srgbClr val="FF0000"/>
                </a:solidFill>
              </a:rPr>
              <a:t>纳米节能材料</a:t>
            </a:r>
            <a:r>
              <a:rPr lang="zh-CN" altLang="en-US" dirty="0"/>
              <a:t>，根据环境温度变化自行调节，实现</a:t>
            </a:r>
            <a:r>
              <a:rPr lang="zh-CN" altLang="en-US" sz="2000" dirty="0">
                <a:solidFill>
                  <a:srgbClr val="FF0000"/>
                </a:solidFill>
              </a:rPr>
              <a:t>“冬暖夏凉”</a:t>
            </a:r>
            <a:r>
              <a:rPr lang="zh-CN" altLang="en-US" dirty="0"/>
              <a:t>，采用纳米技术的恒温板，</a:t>
            </a:r>
            <a:r>
              <a:rPr lang="zh-CN" altLang="en-US" sz="2000" dirty="0">
                <a:solidFill>
                  <a:srgbClr val="FF0000"/>
                </a:solidFill>
              </a:rPr>
              <a:t>能耗节约</a:t>
            </a:r>
            <a:r>
              <a:rPr lang="en-US" altLang="zh-CN" sz="2000" dirty="0">
                <a:solidFill>
                  <a:srgbClr val="FF0000"/>
                </a:solidFill>
              </a:rPr>
              <a:t>40%</a:t>
            </a:r>
            <a:r>
              <a:rPr lang="zh-CN" altLang="en-US" sz="2000" dirty="0">
                <a:solidFill>
                  <a:srgbClr val="FF0000"/>
                </a:solidFill>
              </a:rPr>
              <a:t>以上</a:t>
            </a:r>
            <a:r>
              <a:rPr lang="zh-CN" altLang="en-US" dirty="0"/>
              <a:t>，可以使柜子例外温差达到</a:t>
            </a:r>
            <a:r>
              <a:rPr lang="en-US" altLang="zh-CN" dirty="0"/>
              <a:t>8</a:t>
            </a:r>
            <a:r>
              <a:rPr lang="zh-CN" altLang="en-US" dirty="0"/>
              <a:t>摄氏度，使用寿命</a:t>
            </a:r>
            <a:r>
              <a:rPr lang="en-US" altLang="zh-CN" sz="2000" dirty="0">
                <a:solidFill>
                  <a:srgbClr val="FF0000"/>
                </a:solidFill>
              </a:rPr>
              <a:t>10</a:t>
            </a:r>
            <a:r>
              <a:rPr lang="zh-CN" altLang="en-US" sz="2000" dirty="0">
                <a:solidFill>
                  <a:srgbClr val="FF0000"/>
                </a:solidFill>
              </a:rPr>
              <a:t>年以上，</a:t>
            </a:r>
            <a:r>
              <a:rPr lang="zh-CN" altLang="en-US" dirty="0"/>
              <a:t>既能隔热，保暖，还能降低充电负荷。且高温报警系统正在申请专利，预计</a:t>
            </a:r>
            <a:r>
              <a:rPr lang="zh-CN" altLang="en-US" sz="2000" dirty="0">
                <a:solidFill>
                  <a:srgbClr val="FF0000"/>
                </a:solidFill>
              </a:rPr>
              <a:t>一年内</a:t>
            </a:r>
            <a:r>
              <a:rPr lang="zh-CN" altLang="en-US" dirty="0"/>
              <a:t>将会</a:t>
            </a:r>
            <a:r>
              <a:rPr lang="zh-CN" altLang="en-US" sz="2000" dirty="0">
                <a:solidFill>
                  <a:srgbClr val="FF0000"/>
                </a:solidFill>
              </a:rPr>
              <a:t>拥有两项专利</a:t>
            </a:r>
            <a:r>
              <a:rPr lang="zh-CN" altLang="en-US" dirty="0"/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068EE8D4-041F-0362-DB42-38013245CE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26" y="1550758"/>
            <a:ext cx="3492502" cy="4886584"/>
          </a:xfrm>
          <a:prstGeom prst="rect">
            <a:avLst/>
          </a:prstGeom>
        </p:spPr>
      </p:pic>
      <p:sp>
        <p:nvSpPr>
          <p:cNvPr id="8" name="对话气泡: 矩形 7">
            <a:extLst>
              <a:ext uri="{FF2B5EF4-FFF2-40B4-BE49-F238E27FC236}">
                <a16:creationId xmlns="" xmlns:a16="http://schemas.microsoft.com/office/drawing/2014/main" id="{7C06D2DB-CBB3-9EA3-689F-399828D0E353}"/>
              </a:ext>
            </a:extLst>
          </p:cNvPr>
          <p:cNvSpPr/>
          <p:nvPr/>
        </p:nvSpPr>
        <p:spPr>
          <a:xfrm>
            <a:off x="4254258" y="911121"/>
            <a:ext cx="3301574" cy="449111"/>
          </a:xfrm>
          <a:prstGeom prst="wedge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新型高温报警装置专利申请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996" y="167203"/>
            <a:ext cx="2059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教育维度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64434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47*1848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3581_1*β*1"/>
  <p:tag name="KSO_WM_TEMPLATE_CATEGORY" val="mixed"/>
  <p:tag name="KSO_WM_TEMPLATE_INDEX" val="20203581"/>
  <p:tag name="KSO_WM_UNIT_LAYERLEVEL" val="1"/>
  <p:tag name="KSO_WM_TAG_VERSION" val="1.0"/>
  <p:tag name="KSO_WM_BEAUTIFY_FLAG" val="#wm#"/>
  <p:tag name="KSO_WM_UNIT_TABLE_BEAUTIFY" val="smartTable{4153e321-c5af-4ad6-820d-a85cb41cc645}"/>
  <p:tag name="TABLE_ENDDRAG_ORIGIN_RECT" val="656*364"/>
  <p:tag name="TABLE_ENDDRAG_RECT" val="136*121*656*36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2553,&quot;width&quot;:305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2208</Words>
  <Application>Microsoft Office PowerPoint</Application>
  <PresentationFormat>自定义</PresentationFormat>
  <Paragraphs>339</Paragraphs>
  <Slides>28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美玲 蓝</dc:creator>
  <cp:lastModifiedBy>ASUS</cp:lastModifiedBy>
  <cp:revision>18</cp:revision>
  <dcterms:created xsi:type="dcterms:W3CDTF">2023-07-03T11:49:24Z</dcterms:created>
  <dcterms:modified xsi:type="dcterms:W3CDTF">2023-07-04T12:25:54Z</dcterms:modified>
</cp:coreProperties>
</file>